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3"/>
  </p:notesMasterIdLst>
  <p:handoutMasterIdLst>
    <p:handoutMasterId r:id="rId54"/>
  </p:handoutMasterIdLst>
  <p:sldIdLst>
    <p:sldId id="408" r:id="rId2"/>
    <p:sldId id="411" r:id="rId3"/>
    <p:sldId id="354" r:id="rId4"/>
    <p:sldId id="346" r:id="rId5"/>
    <p:sldId id="374" r:id="rId6"/>
    <p:sldId id="413" r:id="rId7"/>
    <p:sldId id="383" r:id="rId8"/>
    <p:sldId id="414" r:id="rId9"/>
    <p:sldId id="371" r:id="rId10"/>
    <p:sldId id="372" r:id="rId11"/>
    <p:sldId id="450" r:id="rId12"/>
    <p:sldId id="468" r:id="rId13"/>
    <p:sldId id="470" r:id="rId14"/>
    <p:sldId id="388" r:id="rId15"/>
    <p:sldId id="389" r:id="rId16"/>
    <p:sldId id="394" r:id="rId17"/>
    <p:sldId id="425" r:id="rId18"/>
    <p:sldId id="440" r:id="rId19"/>
    <p:sldId id="441" r:id="rId20"/>
    <p:sldId id="435" r:id="rId21"/>
    <p:sldId id="436" r:id="rId22"/>
    <p:sldId id="390" r:id="rId23"/>
    <p:sldId id="464" r:id="rId24"/>
    <p:sldId id="446" r:id="rId25"/>
    <p:sldId id="442" r:id="rId26"/>
    <p:sldId id="443" r:id="rId27"/>
    <p:sldId id="447" r:id="rId28"/>
    <p:sldId id="445" r:id="rId29"/>
    <p:sldId id="448" r:id="rId30"/>
    <p:sldId id="449" r:id="rId31"/>
    <p:sldId id="465" r:id="rId32"/>
    <p:sldId id="453" r:id="rId33"/>
    <p:sldId id="454" r:id="rId34"/>
    <p:sldId id="455" r:id="rId35"/>
    <p:sldId id="457" r:id="rId36"/>
    <p:sldId id="458" r:id="rId37"/>
    <p:sldId id="459" r:id="rId38"/>
    <p:sldId id="460" r:id="rId39"/>
    <p:sldId id="461" r:id="rId40"/>
    <p:sldId id="404" r:id="rId41"/>
    <p:sldId id="469" r:id="rId42"/>
    <p:sldId id="452" r:id="rId43"/>
    <p:sldId id="428" r:id="rId44"/>
    <p:sldId id="476" r:id="rId45"/>
    <p:sldId id="475" r:id="rId46"/>
    <p:sldId id="466" r:id="rId47"/>
    <p:sldId id="430" r:id="rId48"/>
    <p:sldId id="285" r:id="rId49"/>
    <p:sldId id="406" r:id="rId50"/>
    <p:sldId id="384" r:id="rId51"/>
    <p:sldId id="412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1812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1188">
          <p15:clr>
            <a:srgbClr val="A4A3A4"/>
          </p15:clr>
        </p15:guide>
        <p15:guide id="5" orient="horz" pos="2436">
          <p15:clr>
            <a:srgbClr val="A4A3A4"/>
          </p15:clr>
        </p15:guide>
        <p15:guide id="6" pos="240">
          <p15:clr>
            <a:srgbClr val="A4A3A4"/>
          </p15:clr>
        </p15:guide>
        <p15:guide id="7" pos="4944">
          <p15:clr>
            <a:srgbClr val="A4A3A4"/>
          </p15:clr>
        </p15:guide>
        <p15:guide id="8" pos="5472">
          <p15:clr>
            <a:srgbClr val="A4A3A4"/>
          </p15:clr>
        </p15:guide>
        <p15:guide id="9" pos="384">
          <p15:clr>
            <a:srgbClr val="A4A3A4"/>
          </p15:clr>
        </p15:guide>
        <p15:guide id="10" pos="2208">
          <p15:clr>
            <a:srgbClr val="A4A3A4"/>
          </p15:clr>
        </p15:guide>
        <p15:guide id="11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050DC"/>
    <a:srgbClr val="CC0099"/>
    <a:srgbClr val="4F81BD"/>
    <a:srgbClr val="1F4B7D"/>
    <a:srgbClr val="1F497D"/>
    <a:srgbClr val="40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9435" autoAdjust="0"/>
  </p:normalViewPr>
  <p:slideViewPr>
    <p:cSldViewPr showGuides="1">
      <p:cViewPr varScale="1">
        <p:scale>
          <a:sx n="99" d="100"/>
          <a:sy n="99" d="100"/>
        </p:scale>
        <p:origin x="1042" y="82"/>
      </p:cViewPr>
      <p:guideLst>
        <p:guide orient="horz" pos="804"/>
        <p:guide orient="horz" pos="1812"/>
        <p:guide orient="horz"/>
        <p:guide orient="horz" pos="1188"/>
        <p:guide orient="horz" pos="2436"/>
        <p:guide pos="240"/>
        <p:guide pos="4944"/>
        <p:guide pos="5472"/>
        <p:guide pos="384"/>
        <p:guide pos="2208"/>
        <p:guide pos="388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40"/>
    </p:cViewPr>
  </p:sorterViewPr>
  <p:notesViewPr>
    <p:cSldViewPr>
      <p:cViewPr varScale="1">
        <p:scale>
          <a:sx n="64" d="100"/>
          <a:sy n="64" d="100"/>
        </p:scale>
        <p:origin x="3115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4.xml"/><Relationship Id="rId3" Type="http://schemas.openxmlformats.org/officeDocument/2006/relationships/slide" Target="slides/slide4.xml"/><Relationship Id="rId7" Type="http://schemas.openxmlformats.org/officeDocument/2006/relationships/slide" Target="slides/slide31.xml"/><Relationship Id="rId12" Type="http://schemas.openxmlformats.org/officeDocument/2006/relationships/slide" Target="slides/slide48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47.xml"/><Relationship Id="rId5" Type="http://schemas.openxmlformats.org/officeDocument/2006/relationships/slide" Target="slides/slide6.xml"/><Relationship Id="rId10" Type="http://schemas.openxmlformats.org/officeDocument/2006/relationships/slide" Target="slides/slide36.xml"/><Relationship Id="rId4" Type="http://schemas.openxmlformats.org/officeDocument/2006/relationships/slide" Target="slides/slide5.xml"/><Relationship Id="rId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5DD14-19B6-4C17-9105-BC8A5469ADDF}" type="datetimeFigureOut">
              <a:rPr lang="en-IN" smtClean="0"/>
              <a:pPr/>
              <a:t>08-05-2020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B855-D53C-4605-9AAD-D6D0E85262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896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D69-082C-490E-B2D6-957B6962DA60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04ACE-3B28-4B81-80C4-AF078017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7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32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6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54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4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6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29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Flash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7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9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12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3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Has to</a:t>
            </a:r>
            <a:r>
              <a:rPr lang="en-IN" baseline="0" dirty="0" smtClean="0"/>
              <a:t> satisfy the requirement we laid before – explicitly apply practice, while integrating domain concepts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These are not steps</a:t>
            </a:r>
            <a:r>
              <a:rPr lang="en-IN" baseline="0" dirty="0" smtClean="0"/>
              <a:t> of problem solving</a:t>
            </a:r>
          </a:p>
          <a:p>
            <a:r>
              <a:rPr lang="en-IN" baseline="0" dirty="0" smtClean="0"/>
              <a:t>Loosely translating this – start with concrete specific tasks such as identify imp parameters in the car problem, and go towards more abstract. Not enough </a:t>
            </a:r>
            <a:r>
              <a:rPr lang="en-IN" baseline="0" dirty="0" err="1" smtClean="0"/>
              <a:t>ot</a:t>
            </a:r>
            <a:r>
              <a:rPr lang="en-IN" baseline="0" dirty="0" smtClean="0"/>
              <a:t> stay at abstract level - Move back &amp; forth between concrete and abstract,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657350"/>
            <a:ext cx="79248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all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495550"/>
            <a:ext cx="792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62225"/>
            <a:ext cx="79242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" y="19050"/>
            <a:ext cx="7839075" cy="1276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marL="0" indent="0" algn="ctr">
              <a:buNone/>
              <a:tabLst>
                <a:tab pos="4486275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Course Banner will come here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600" y="1123200"/>
            <a:ext cx="3759600" cy="3394472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aseline="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1800"/>
            </a:lvl2pPr>
            <a:lvl3pPr>
              <a:buSzPct val="75000"/>
              <a:defRPr sz="16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400" b="0"/>
            </a:lvl4pPr>
          </a:lstStyle>
          <a:p>
            <a:pPr lvl="0"/>
            <a:r>
              <a:rPr lang="en-US" dirty="0" smtClean="0"/>
              <a:t>Text box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470000" y="1123950"/>
            <a:ext cx="3378600" cy="33944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2400"/>
            </a:lvl2pPr>
            <a:lvl3pPr>
              <a:buSzPct val="75000"/>
              <a:defRPr sz="18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600" b="0"/>
            </a:lvl4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66950"/>
            <a:ext cx="4019550" cy="609600"/>
          </a:xfrm>
          <a:prstGeom prst="rect">
            <a:avLst/>
          </a:prstGeom>
          <a:solidFill>
            <a:srgbClr val="4F81BD"/>
          </a:solidFill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Separator slide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4662714" y="1123950"/>
            <a:ext cx="3378600" cy="33944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2400"/>
            </a:lvl2pPr>
            <a:lvl3pPr>
              <a:buSzPct val="75000"/>
              <a:defRPr sz="18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600" b="0"/>
            </a:lvl4pPr>
          </a:lstStyle>
          <a:p>
            <a:pPr lvl="0"/>
            <a:r>
              <a:rPr lang="en-US" dirty="0" smtClean="0"/>
              <a:t>Add Images</a:t>
            </a:r>
          </a:p>
        </p:txBody>
      </p:sp>
    </p:spTree>
    <p:extLst>
      <p:ext uri="{BB962C8B-B14F-4D97-AF65-F5344CB8AC3E}">
        <p14:creationId xmlns:p14="http://schemas.microsoft.com/office/powerpoint/2010/main" val="859500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95536" y="1995686"/>
            <a:ext cx="7724728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000383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7" y="2005080"/>
            <a:ext cx="7724728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07143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428750"/>
            <a:ext cx="80010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343150"/>
            <a:ext cx="800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71750"/>
            <a:ext cx="80004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</p:spTree>
    <p:extLst>
      <p:ext uri="{BB962C8B-B14F-4D97-AF65-F5344CB8AC3E}">
        <p14:creationId xmlns:p14="http://schemas.microsoft.com/office/powerpoint/2010/main" val="55056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428750"/>
            <a:ext cx="80010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800350"/>
            <a:ext cx="800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3028950"/>
            <a:ext cx="80004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</p:spTree>
    <p:extLst>
      <p:ext uri="{BB962C8B-B14F-4D97-AF65-F5344CB8AC3E}">
        <p14:creationId xmlns:p14="http://schemas.microsoft.com/office/powerpoint/2010/main" val="3733578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ulle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76181"/>
            <a:ext cx="566536" cy="208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07600" y="1123200"/>
            <a:ext cx="7493400" cy="358215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defRPr sz="1800"/>
            </a:lvl2pPr>
            <a:lvl3pPr marL="895350" indent="-352425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Edit Text Using Bullets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637910" y="4876181"/>
            <a:ext cx="2057400" cy="230428"/>
          </a:xfrm>
        </p:spPr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ulle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476380"/>
            <a:ext cx="7632000" cy="952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952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76181"/>
            <a:ext cx="566536" cy="208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81000" y="1581150"/>
            <a:ext cx="7632000" cy="312420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defRPr sz="1800"/>
            </a:lvl2pPr>
            <a:lvl3pPr marL="895350" indent="-352425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Edit Text Using Bullets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637910" y="4876181"/>
            <a:ext cx="2057400" cy="230428"/>
          </a:xfrm>
        </p:spPr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9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07600" y="1123200"/>
            <a:ext cx="4040188" cy="47982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Section Heading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7600" y="1631156"/>
            <a:ext cx="4040188" cy="2963466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tabLst>
                <a:tab pos="361950" algn="l"/>
              </a:tabLst>
              <a:defRPr sz="1800"/>
            </a:lvl2pPr>
            <a:lvl3pPr marL="809625" indent="-266700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0" hasCustomPrompt="1"/>
          </p:nvPr>
        </p:nvSpPr>
        <p:spPr>
          <a:xfrm>
            <a:off x="4799012" y="1123200"/>
            <a:ext cx="3049588" cy="3352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143000" indent="-228600">
              <a:buFont typeface="Wingdings" panose="05000000000000000000" pitchFamily="2" charset="2"/>
              <a:buChar char="Ø"/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57750"/>
            <a:ext cx="566536" cy="227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637910" y="4857750"/>
            <a:ext cx="2057400" cy="248859"/>
          </a:xfrm>
        </p:spPr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7600" y="1123200"/>
            <a:ext cx="7239000" cy="297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23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57750"/>
            <a:ext cx="566536" cy="227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7600" y="1123200"/>
            <a:ext cx="7315200" cy="289560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="1" baseline="0"/>
            </a:lvl1pPr>
          </a:lstStyle>
          <a:p>
            <a:pPr lvl="0"/>
            <a:r>
              <a:rPr lang="en-US" dirty="0" smtClean="0"/>
              <a:t>Click to Edit Activity work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76250"/>
            <a:ext cx="7210200" cy="4762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3200" dirty="0" smtClean="0">
                <a:solidFill>
                  <a:schemeClr val="bg1"/>
                </a:solidFill>
              </a:rPr>
              <a:t>Activity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637910" y="4857750"/>
            <a:ext cx="2057400" cy="248859"/>
          </a:xfrm>
        </p:spPr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2131219"/>
            <a:ext cx="7467600" cy="79295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US" b="1" dirty="0" smtClean="0"/>
              <a:t>Thank you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800350"/>
            <a:ext cx="7467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83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260" y="4899545"/>
            <a:ext cx="9143999" cy="217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10" descr="iitblogo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34985" y="269078"/>
            <a:ext cx="566537" cy="55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8066282" y="790575"/>
            <a:ext cx="925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IIT BOMBAY</a:t>
            </a:r>
            <a:endParaRPr lang="en-IN" sz="1200" dirty="0">
              <a:latin typeface="+mj-lt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927533" y="4894677"/>
            <a:ext cx="7307452" cy="21590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Decade of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EdTech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| Faculty Seminar Series 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9524" y="4874834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37910" y="483197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8, 2020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83" r:id="rId3"/>
    <p:sldLayoutId id="2147483658" r:id="rId4"/>
    <p:sldLayoutId id="2147483684" r:id="rId5"/>
    <p:sldLayoutId id="2147483662" r:id="rId6"/>
    <p:sldLayoutId id="2147483665" r:id="rId7"/>
    <p:sldLayoutId id="2147483664" r:id="rId8"/>
    <p:sldLayoutId id="2147483666" r:id="rId9"/>
    <p:sldLayoutId id="2147483659" r:id="rId10"/>
    <p:sldLayoutId id="2147483668" r:id="rId11"/>
    <p:sldLayoutId id="2147483682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81150"/>
            <a:ext cx="8001000" cy="1143000"/>
          </a:xfrm>
        </p:spPr>
        <p:txBody>
          <a:bodyPr/>
          <a:lstStyle/>
          <a:p>
            <a:r>
              <a:rPr lang="en-IN" b="0" dirty="0" smtClean="0">
                <a:solidFill>
                  <a:srgbClr val="C00000"/>
                </a:solidFill>
              </a:rPr>
              <a:t>Going beyond concepts: </a:t>
            </a:r>
            <a:br>
              <a:rPr lang="en-IN" b="0" dirty="0" smtClean="0">
                <a:solidFill>
                  <a:srgbClr val="C00000"/>
                </a:solidFill>
              </a:rPr>
            </a:br>
            <a:r>
              <a:rPr lang="en-IN" b="0" dirty="0" smtClean="0">
                <a:solidFill>
                  <a:srgbClr val="C00000"/>
                </a:solidFill>
              </a:rPr>
              <a:t>Nurturing practices in </a:t>
            </a:r>
            <a:r>
              <a:rPr lang="en-IN" b="0" dirty="0">
                <a:solidFill>
                  <a:srgbClr val="C00000"/>
                </a:solidFill>
              </a:rPr>
              <a:t>science </a:t>
            </a:r>
            <a:r>
              <a:rPr lang="en-IN" b="0" dirty="0" smtClean="0">
                <a:solidFill>
                  <a:srgbClr val="C00000"/>
                </a:solidFill>
              </a:rPr>
              <a:t>&amp; </a:t>
            </a:r>
            <a:r>
              <a:rPr lang="en-IN" b="0" dirty="0" err="1" smtClean="0">
                <a:solidFill>
                  <a:srgbClr val="C00000"/>
                </a:solidFill>
              </a:rPr>
              <a:t>engg</a:t>
            </a:r>
            <a:endParaRPr lang="en-IN" b="0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Sahana Murthy</a:t>
            </a:r>
          </a:p>
          <a:p>
            <a:r>
              <a:rPr lang="en-IN" dirty="0" smtClean="0"/>
              <a:t>Educational Technology, IIT Bombay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2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Practices are not automatically developed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Challenging for novices </a:t>
            </a:r>
          </a:p>
          <a:p>
            <a:r>
              <a:rPr lang="en-IN" dirty="0"/>
              <a:t>‘Knowing’ domain concept </a:t>
            </a:r>
            <a:r>
              <a:rPr lang="en-IN" dirty="0">
                <a:sym typeface="Symbol" panose="05050102010706020507" pitchFamily="18" charset="2"/>
              </a:rPr>
              <a:t> applying </a:t>
            </a:r>
            <a:r>
              <a:rPr lang="en-IN" dirty="0" smtClean="0">
                <a:sym typeface="Symbol" panose="05050102010706020507" pitchFamily="18" charset="2"/>
              </a:rPr>
              <a:t>practice</a:t>
            </a:r>
            <a:endParaRPr lang="en-IN" dirty="0"/>
          </a:p>
          <a:p>
            <a:r>
              <a:rPr lang="en-IN" dirty="0" smtClean="0"/>
              <a:t>Students </a:t>
            </a:r>
            <a:r>
              <a:rPr lang="en-IN" dirty="0"/>
              <a:t>are not able to apply such practices to solve problems after instruction in </a:t>
            </a:r>
            <a:r>
              <a:rPr lang="en-IN" dirty="0" smtClean="0"/>
              <a:t>disciplinary </a:t>
            </a:r>
            <a:r>
              <a:rPr lang="en-IN" dirty="0"/>
              <a:t>content alone</a:t>
            </a:r>
            <a:endParaRPr lang="en-IN" dirty="0" smtClean="0"/>
          </a:p>
          <a:p>
            <a:r>
              <a:rPr lang="en-IN" dirty="0" smtClean="0"/>
              <a:t>Students </a:t>
            </a:r>
            <a:r>
              <a:rPr lang="en-IN" dirty="0"/>
              <a:t>need to apply </a:t>
            </a:r>
            <a:r>
              <a:rPr lang="en-IN" dirty="0" smtClean="0"/>
              <a:t>practices reﬂectively </a:t>
            </a:r>
            <a:r>
              <a:rPr lang="en-IN" dirty="0"/>
              <a:t>and critically</a:t>
            </a:r>
          </a:p>
          <a:p>
            <a:endParaRPr lang="en-IN" dirty="0"/>
          </a:p>
          <a:p>
            <a:pPr marL="0" indent="0" algn="ctr">
              <a:buNone/>
            </a:pPr>
            <a:r>
              <a:rPr lang="en-IN" sz="2400" dirty="0">
                <a:solidFill>
                  <a:srgbClr val="0000FF"/>
                </a:solidFill>
              </a:rPr>
              <a:t>Implication: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IN" sz="2400" dirty="0">
                <a:solidFill>
                  <a:srgbClr val="0000FF"/>
                </a:solidFill>
              </a:rPr>
              <a:t>Address teaching &amp; learning of </a:t>
            </a:r>
            <a:r>
              <a:rPr lang="en-IN" sz="2400" dirty="0" smtClean="0">
                <a:solidFill>
                  <a:srgbClr val="0000FF"/>
                </a:solidFill>
              </a:rPr>
              <a:t>practices </a:t>
            </a:r>
            <a:r>
              <a:rPr lang="en-IN" sz="2400" u="sng" dirty="0" smtClean="0">
                <a:solidFill>
                  <a:srgbClr val="0000FF"/>
                </a:solidFill>
              </a:rPr>
              <a:t>explicitly</a:t>
            </a:r>
            <a:r>
              <a:rPr lang="en-IN" sz="2400" dirty="0" smtClean="0">
                <a:solidFill>
                  <a:srgbClr val="0000FF"/>
                </a:solidFill>
              </a:rPr>
              <a:t> </a:t>
            </a:r>
            <a:endParaRPr lang="en-IN" sz="2400" dirty="0">
              <a:solidFill>
                <a:srgbClr val="0000FF"/>
              </a:solidFill>
            </a:endParaRPr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4400019"/>
            <a:ext cx="8229600" cy="403979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i="1" dirty="0" smtClean="0">
                <a:solidFill>
                  <a:srgbClr val="00B050"/>
                </a:solidFill>
              </a:rPr>
              <a:t>(Salomon &amp; Perkins 1989; </a:t>
            </a:r>
            <a:r>
              <a:rPr lang="en-IN" sz="1400" i="1" dirty="0" err="1" smtClean="0">
                <a:solidFill>
                  <a:srgbClr val="00B050"/>
                </a:solidFill>
              </a:rPr>
              <a:t>Eckerdal</a:t>
            </a:r>
            <a:r>
              <a:rPr lang="en-IN" sz="1400" i="1" dirty="0" smtClean="0">
                <a:solidFill>
                  <a:srgbClr val="00B050"/>
                </a:solidFill>
              </a:rPr>
              <a:t> et al 2006; </a:t>
            </a:r>
            <a:r>
              <a:rPr lang="da-DK" sz="1400" i="1" dirty="0" smtClean="0">
                <a:solidFill>
                  <a:srgbClr val="00B050"/>
                </a:solidFill>
              </a:rPr>
              <a:t>Rivera-Reyes &amp; </a:t>
            </a:r>
            <a:r>
              <a:rPr lang="da-DK" sz="1400" i="1" dirty="0">
                <a:solidFill>
                  <a:srgbClr val="00B050"/>
                </a:solidFill>
              </a:rPr>
              <a:t>Boyles, 2013; Dym et al, 2005; Atman et al, 2007; Etkina et al, 2010; Moore </a:t>
            </a:r>
            <a:r>
              <a:rPr lang="da-DK" sz="1400" i="1" dirty="0" smtClean="0">
                <a:solidFill>
                  <a:srgbClr val="00B050"/>
                </a:solidFill>
              </a:rPr>
              <a:t>et al</a:t>
            </a:r>
            <a:r>
              <a:rPr lang="da-DK" sz="1400" i="1" dirty="0">
                <a:solidFill>
                  <a:srgbClr val="00B050"/>
                </a:solidFill>
              </a:rPr>
              <a:t>, 2013).</a:t>
            </a:r>
            <a:r>
              <a:rPr lang="en-IN" sz="1400" i="1" dirty="0" smtClean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3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Our Project – two related goals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599" y="1123200"/>
            <a:ext cx="7493402" cy="358215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What is the cognitive process of learning of practices?</a:t>
            </a:r>
          </a:p>
          <a:p>
            <a:pPr marL="266700" lvl="1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2400" dirty="0" smtClean="0"/>
              <a:t>- leads to </a:t>
            </a:r>
            <a:r>
              <a:rPr lang="en-US" altLang="en-US" sz="2400" u="sng" dirty="0" smtClean="0"/>
              <a:t>theory</a:t>
            </a:r>
            <a:r>
              <a:rPr lang="en-US" altLang="en-US" sz="2400" dirty="0" smtClean="0"/>
              <a:t> of developing expertise  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endParaRPr lang="en-US" altLang="en-US" sz="2400" dirty="0"/>
          </a:p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How to support students’ learning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practices? </a:t>
            </a:r>
          </a:p>
          <a:p>
            <a:pPr marL="266700" lvl="1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2400" i="1" dirty="0" smtClean="0"/>
              <a:t>- </a:t>
            </a:r>
            <a:r>
              <a:rPr lang="en-US" altLang="en-US" sz="2400" dirty="0" smtClean="0"/>
              <a:t>leads to </a:t>
            </a:r>
            <a:r>
              <a:rPr lang="en-US" altLang="en-US" sz="2400" u="sng" dirty="0" smtClean="0"/>
              <a:t>design</a:t>
            </a:r>
            <a:r>
              <a:rPr lang="en-US" altLang="en-US" sz="2400" dirty="0" smtClean="0"/>
              <a:t> of learning environments, teaching strategies, learning tasks, scaffolds</a:t>
            </a:r>
            <a:endParaRPr lang="en-US" altLang="en-US" sz="2400" i="1" dirty="0" smtClean="0"/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2400" dirty="0" smtClean="0"/>
              <a:t> 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2400" dirty="0" smtClean="0"/>
              <a:t>Method – Design-based research, iteratively addresses both goals</a:t>
            </a:r>
            <a:endParaRPr lang="en-US" alt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20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sz="3000" dirty="0" smtClean="0"/>
              <a:t>The LEAP Model (</a:t>
            </a:r>
            <a:r>
              <a:rPr lang="en-IN" sz="3000" dirty="0" err="1" smtClean="0"/>
              <a:t>LEArning</a:t>
            </a:r>
            <a:r>
              <a:rPr lang="en-IN" sz="3000" dirty="0" smtClean="0"/>
              <a:t> of Practices)  </a:t>
            </a:r>
            <a:endParaRPr lang="en-IN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8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sz="3000" dirty="0" smtClean="0"/>
              <a:t>The LEAP Model (</a:t>
            </a:r>
            <a:r>
              <a:rPr lang="en-IN" sz="3000" dirty="0" err="1" smtClean="0"/>
              <a:t>LEArning</a:t>
            </a:r>
            <a:r>
              <a:rPr lang="en-IN" sz="3000" dirty="0" smtClean="0"/>
              <a:t> of Practices)  </a:t>
            </a:r>
            <a:endParaRPr lang="en-IN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grpSp>
        <p:nvGrpSpPr>
          <p:cNvPr id="41" name="Group 40"/>
          <p:cNvGrpSpPr/>
          <p:nvPr/>
        </p:nvGrpSpPr>
        <p:grpSpPr>
          <a:xfrm>
            <a:off x="985058" y="1199400"/>
            <a:ext cx="2367742" cy="3353550"/>
            <a:chOff x="4109258" y="1123200"/>
            <a:chExt cx="2367742" cy="3353550"/>
          </a:xfrm>
        </p:grpSpPr>
        <p:sp>
          <p:nvSpPr>
            <p:cNvPr id="4" name="Parallelogram 3"/>
            <p:cNvSpPr/>
            <p:nvPr/>
          </p:nvSpPr>
          <p:spPr>
            <a:xfrm>
              <a:off x="4114800" y="1123200"/>
              <a:ext cx="2362200" cy="534150"/>
            </a:xfrm>
            <a:prstGeom prst="parallelogram">
              <a:avLst>
                <a:gd name="adj" fmla="val 94604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109258" y="1227951"/>
              <a:ext cx="2362200" cy="3248799"/>
              <a:chOff x="4109258" y="1227951"/>
              <a:chExt cx="2362200" cy="3248799"/>
            </a:xfrm>
          </p:grpSpPr>
          <p:sp>
            <p:nvSpPr>
              <p:cNvPr id="17" name="Parallelogram 16"/>
              <p:cNvSpPr/>
              <p:nvPr/>
            </p:nvSpPr>
            <p:spPr>
              <a:xfrm>
                <a:off x="4109258" y="2037600"/>
                <a:ext cx="2362200" cy="534150"/>
              </a:xfrm>
              <a:prstGeom prst="parallelogram">
                <a:avLst>
                  <a:gd name="adj" fmla="val 94604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Parallelogram 19"/>
              <p:cNvSpPr/>
              <p:nvPr/>
            </p:nvSpPr>
            <p:spPr>
              <a:xfrm>
                <a:off x="4109258" y="2952000"/>
                <a:ext cx="2362200" cy="534150"/>
              </a:xfrm>
              <a:prstGeom prst="parallelogram">
                <a:avLst>
                  <a:gd name="adj" fmla="val 94604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>
                <a:off x="4109258" y="3866400"/>
                <a:ext cx="2133600" cy="610350"/>
              </a:xfrm>
              <a:prstGeom prst="parallelogram">
                <a:avLst>
                  <a:gd name="adj" fmla="val 75792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V="1">
                <a:off x="4953000" y="34099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4953000" y="24955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953000" y="15811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5410200" y="34861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5410200" y="25717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5410200" y="16573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4729940" y="1227951"/>
                <a:ext cx="1137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GENERALIZE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653740" y="2190750"/>
                <a:ext cx="1137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SYNTHESIZE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653740" y="3056751"/>
                <a:ext cx="1061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EVALUATE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53740" y="4047351"/>
                <a:ext cx="1061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EXECUTE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</p:grpSp>
      </p:grpSp>
      <p:cxnSp>
        <p:nvCxnSpPr>
          <p:cNvPr id="43" name="Straight Arrow Connector 42"/>
          <p:cNvCxnSpPr/>
          <p:nvPr/>
        </p:nvCxnSpPr>
        <p:spPr>
          <a:xfrm flipV="1">
            <a:off x="457200" y="1428750"/>
            <a:ext cx="0" cy="31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" y="4552950"/>
            <a:ext cx="99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concrete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152400" y="1123950"/>
            <a:ext cx="99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abstract</a:t>
            </a:r>
            <a:endParaRPr lang="en-IN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038600" y="1162852"/>
            <a:ext cx="4214700" cy="2323297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The practice gets developed as the learner goes through cognitive tasks at progressive levels of abstraction.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Progression between levels is triggered by monitoring and control.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2342" y="3635574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0652" y="1806773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100652" y="2721173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19852" y="18067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319852" y="27211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286000" y="35593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185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Example: Estimation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2643758"/>
            <a:ext cx="772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(PhD thesis of Dr Aditi </a:t>
            </a:r>
            <a:r>
              <a:rPr lang="en-IN" dirty="0" err="1" smtClean="0"/>
              <a:t>Kothiyal</a:t>
            </a:r>
            <a:r>
              <a:rPr lang="en-IN" dirty="0" smtClean="0"/>
              <a:t>, 2019)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2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>
                <a:solidFill>
                  <a:srgbClr val="1F4B7D"/>
                </a:solidFill>
                <a:ea typeface="Roboto" panose="020B0604020202020204" charset="0"/>
              </a:rPr>
              <a:t>You are participating in an electric car race in which you are required to design an electric car of weight 5kg with wheel diameters of 4” that can traverse a track of 50m in less than 5 seconds. </a:t>
            </a:r>
          </a:p>
          <a:p>
            <a:pPr marL="0" indent="0">
              <a:buNone/>
            </a:pPr>
            <a:r>
              <a:rPr lang="en-IN" i="1" dirty="0">
                <a:solidFill>
                  <a:srgbClr val="1F4B7D"/>
                </a:solidFill>
              </a:rPr>
              <a:t>Can you use the motor of a vacuum cleaner to build this car</a:t>
            </a:r>
            <a:r>
              <a:rPr lang="en-IN" i="1" dirty="0" smtClean="0">
                <a:solidFill>
                  <a:srgbClr val="1F4B7D"/>
                </a:solidFill>
              </a:rPr>
              <a:t>?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In order to solve this problem: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 smtClean="0"/>
              <a:t>Concepts, relationships, principles – power, force &amp; motion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 smtClean="0"/>
              <a:t>Understanding multiple interconnected systems (electrical &amp; </a:t>
            </a:r>
            <a:r>
              <a:rPr lang="en-IN" sz="1800" dirty="0" err="1" smtClean="0"/>
              <a:t>mech</a:t>
            </a:r>
            <a:r>
              <a:rPr lang="en-IN" sz="1800" dirty="0" smtClean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/>
              <a:t>Engineering knowledge (</a:t>
            </a:r>
            <a:r>
              <a:rPr lang="en-IN" sz="1800" dirty="0" err="1"/>
              <a:t>eg</a:t>
            </a:r>
            <a:r>
              <a:rPr lang="en-IN" sz="1800" dirty="0"/>
              <a:t> efficiency of motor)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 smtClean="0"/>
              <a:t>Operating conditions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 smtClean="0"/>
              <a:t>Decision making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IN" dirty="0" smtClean="0"/>
              <a:t>….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Recall – estimation problem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612664" cy="3582150"/>
          </a:xfrm>
        </p:spPr>
        <p:txBody>
          <a:bodyPr/>
          <a:lstStyle/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r>
              <a:rPr lang="en-US" dirty="0">
                <a:ea typeface="Roboto"/>
                <a:cs typeface="Roboto"/>
                <a:sym typeface="Roboto"/>
              </a:rPr>
              <a:t>An analysis to determine a physical </a:t>
            </a:r>
            <a:r>
              <a:rPr lang="en-US" dirty="0" smtClean="0">
                <a:ea typeface="Roboto"/>
                <a:cs typeface="Roboto"/>
                <a:sym typeface="Roboto"/>
              </a:rPr>
              <a:t>quantity </a:t>
            </a:r>
            <a:r>
              <a:rPr lang="en-US" dirty="0">
                <a:ea typeface="Roboto"/>
                <a:cs typeface="Roboto"/>
                <a:sym typeface="Roboto"/>
              </a:rPr>
              <a:t>in a physical system </a:t>
            </a:r>
            <a:r>
              <a:rPr lang="en-US" dirty="0" smtClean="0">
                <a:ea typeface="Roboto"/>
                <a:cs typeface="Roboto"/>
                <a:sym typeface="Roboto"/>
              </a:rPr>
              <a:t>to </a:t>
            </a:r>
            <a:r>
              <a:rPr lang="en-US" dirty="0">
                <a:ea typeface="Roboto"/>
                <a:cs typeface="Roboto"/>
                <a:sym typeface="Roboto"/>
              </a:rPr>
              <a:t>some level of accuracy </a:t>
            </a:r>
            <a:r>
              <a:rPr lang="en-US" dirty="0" smtClean="0">
                <a:ea typeface="Roboto"/>
                <a:cs typeface="Roboto"/>
                <a:sym typeface="Roboto"/>
              </a:rPr>
              <a:t>without </a:t>
            </a:r>
            <a:r>
              <a:rPr lang="en-US" dirty="0">
                <a:ea typeface="Roboto"/>
                <a:cs typeface="Roboto"/>
                <a:sym typeface="Roboto"/>
              </a:rPr>
              <a:t>complete </a:t>
            </a:r>
            <a:r>
              <a:rPr lang="en-US" dirty="0" smtClean="0">
                <a:ea typeface="Roboto"/>
                <a:cs typeface="Roboto"/>
                <a:sym typeface="Roboto"/>
              </a:rPr>
              <a:t>information.</a:t>
            </a:r>
          </a:p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endParaRPr lang="en-US" dirty="0" smtClean="0"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r>
              <a:rPr lang="en-US" dirty="0" smtClean="0">
                <a:ea typeface="Roboto"/>
                <a:cs typeface="Roboto"/>
                <a:sym typeface="Roboto"/>
              </a:rPr>
              <a:t>Estimation is a common practice in engineering: </a:t>
            </a:r>
          </a:p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r>
              <a:rPr lang="en-US" dirty="0" smtClean="0">
                <a:ea typeface="Roboto"/>
                <a:cs typeface="Roboto"/>
                <a:sym typeface="Roboto"/>
              </a:rPr>
              <a:t>Initial step of design, evaluate </a:t>
            </a:r>
            <a:r>
              <a:rPr lang="en-US" dirty="0">
                <a:ea typeface="Roboto"/>
                <a:cs typeface="Roboto"/>
                <a:sym typeface="Roboto"/>
              </a:rPr>
              <a:t>the feasibility of an </a:t>
            </a:r>
            <a:r>
              <a:rPr lang="en-US" dirty="0" smtClean="0">
                <a:ea typeface="Roboto"/>
                <a:cs typeface="Roboto"/>
                <a:sym typeface="Roboto"/>
              </a:rPr>
              <a:t>idea, eliminate </a:t>
            </a:r>
            <a:r>
              <a:rPr lang="en-US" dirty="0">
                <a:ea typeface="Roboto"/>
                <a:cs typeface="Roboto"/>
                <a:sym typeface="Roboto"/>
              </a:rPr>
              <a:t>candidate design </a:t>
            </a:r>
            <a:r>
              <a:rPr lang="en-US" dirty="0" smtClean="0">
                <a:ea typeface="Roboto"/>
                <a:cs typeface="Roboto"/>
                <a:sym typeface="Roboto"/>
              </a:rPr>
              <a:t>solutions, plan </a:t>
            </a:r>
            <a:r>
              <a:rPr lang="en-US" dirty="0">
                <a:ea typeface="Roboto"/>
                <a:cs typeface="Roboto"/>
                <a:sym typeface="Roboto"/>
              </a:rPr>
              <a:t>projects </a:t>
            </a:r>
            <a:endParaRPr lang="en-US" dirty="0" smtClean="0"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endParaRPr lang="en-US" dirty="0"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563"/>
              </a:spcBef>
              <a:buClr>
                <a:schemeClr val="dk1"/>
              </a:buClr>
              <a:buSzPts val="3000"/>
              <a:buNone/>
            </a:pPr>
            <a:r>
              <a:rPr lang="en-US" dirty="0" smtClean="0">
                <a:ea typeface="Roboto"/>
                <a:cs typeface="Roboto"/>
                <a:sym typeface="Roboto"/>
              </a:rPr>
              <a:t>Estimation is complex, ill-structured, many unknowns and uncertainties, yet make key decisions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ea typeface="Roboto"/>
                <a:cs typeface="Roboto"/>
                <a:sym typeface="Roboto"/>
              </a:rPr>
              <a:t>– research challenge and teaching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goal: Estimation 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2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000" y="504956"/>
            <a:ext cx="7515000" cy="466594"/>
          </a:xfrm>
        </p:spPr>
        <p:txBody>
          <a:bodyPr/>
          <a:lstStyle/>
          <a:p>
            <a:r>
              <a:rPr lang="en-IN" sz="2800" dirty="0" smtClean="0"/>
              <a:t>Understanding the cognitive process of estimation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40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276350"/>
            <a:ext cx="7493400" cy="30480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Study 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Experts - engineering faculty &amp; professionals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Cognitive ethnography, </a:t>
            </a:r>
            <a:r>
              <a:rPr lang="en-IN" dirty="0" err="1" smtClean="0"/>
              <a:t>microgenetic</a:t>
            </a:r>
            <a:r>
              <a:rPr lang="en-IN" dirty="0" smtClean="0"/>
              <a:t> analysis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Study 2 / 3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Novices – </a:t>
            </a:r>
            <a:r>
              <a:rPr lang="en-IN" dirty="0" err="1" smtClean="0"/>
              <a:t>BTech</a:t>
            </a:r>
            <a:r>
              <a:rPr lang="en-IN" dirty="0" smtClean="0"/>
              <a:t> students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Cognitive ethnography /Lab study; </a:t>
            </a:r>
            <a:r>
              <a:rPr lang="en-IN" dirty="0" err="1" smtClean="0"/>
              <a:t>Microgenetic</a:t>
            </a:r>
            <a:r>
              <a:rPr lang="en-IN" dirty="0" smtClean="0"/>
              <a:t>  / Thematic analysis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000" y="504956"/>
            <a:ext cx="7515000" cy="466594"/>
          </a:xfrm>
        </p:spPr>
        <p:txBody>
          <a:bodyPr/>
          <a:lstStyle/>
          <a:p>
            <a:r>
              <a:rPr lang="en-IN" sz="2800" dirty="0"/>
              <a:t>Understanding the cognitive process of estimation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62199" y="1276350"/>
            <a:ext cx="6676801" cy="1981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0" y="4781550"/>
            <a:ext cx="9144000" cy="361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1" y="1678783"/>
            <a:ext cx="8514106" cy="3407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0" y="127635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 smtClean="0">
                <a:solidFill>
                  <a:srgbClr val="C00000"/>
                </a:solidFill>
              </a:rPr>
              <a:t>Model the system</a:t>
            </a:r>
            <a:endParaRPr lang="en-IN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5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000" y="504956"/>
            <a:ext cx="7515000" cy="466594"/>
          </a:xfrm>
        </p:spPr>
        <p:txBody>
          <a:bodyPr/>
          <a:lstStyle/>
          <a:p>
            <a:r>
              <a:rPr lang="en-IN" sz="2800" dirty="0" smtClean="0"/>
              <a:t>Understanding the cognitive process of estimation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40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276350"/>
            <a:ext cx="7848600" cy="3048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Experts build models (3-phase) and do mental simulation</a:t>
            </a:r>
          </a:p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Problem context integral in solving problem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/>
          </a:p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Novices search for mathematical models, begin with equations</a:t>
            </a:r>
          </a:p>
          <a:p>
            <a:pPr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smtClean="0"/>
              <a:t>Novices need scaffolds for building the model of the system, for imagining and simulating, and to apply concepts in the problem context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 smtClean="0"/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indent="0" algn="ctr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0000FF"/>
                </a:solidFill>
              </a:rPr>
              <a:t>Implication - Design the learning environment to support process </a:t>
            </a:r>
          </a:p>
        </p:txBody>
      </p:sp>
    </p:spTree>
    <p:extLst>
      <p:ext uri="{BB962C8B-B14F-4D97-AF65-F5344CB8AC3E}">
        <p14:creationId xmlns:p14="http://schemas.microsoft.com/office/powerpoint/2010/main" val="35219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7392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What do we want our students to be able to do? 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088182"/>
            <a:ext cx="7739264" cy="3312368"/>
          </a:xfrm>
          <a:ln>
            <a:noFill/>
          </a:ln>
        </p:spPr>
        <p:txBody>
          <a:bodyPr/>
          <a:lstStyle/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691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1078"/>
            <a:ext cx="7591200" cy="466594"/>
          </a:xfrm>
        </p:spPr>
        <p:txBody>
          <a:bodyPr/>
          <a:lstStyle/>
          <a:p>
            <a:r>
              <a:rPr lang="en-IN" sz="2800" dirty="0" smtClean="0"/>
              <a:t>Zooming in – process involves levels of abstraction   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B95F3-6165-4429-87F4-742DF99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24320"/>
          <a:stretch/>
        </p:blipFill>
        <p:spPr>
          <a:xfrm>
            <a:off x="77723" y="1123950"/>
            <a:ext cx="9000907" cy="34683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34400" y="1200150"/>
            <a:ext cx="6096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8305800" y="1504950"/>
            <a:ext cx="76200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524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Functional model</a:t>
            </a:r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Qualitative model</a:t>
            </a:r>
            <a:endParaRPr lang="en-IN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4196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Quantitative model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012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134000" cy="795272"/>
          </a:xfrm>
        </p:spPr>
        <p:txBody>
          <a:bodyPr/>
          <a:lstStyle/>
          <a:p>
            <a:r>
              <a:rPr lang="en-IN" sz="2800" dirty="0" smtClean="0"/>
              <a:t>Design the learning environment with supports at each level</a:t>
            </a:r>
            <a:endParaRPr lang="en-IN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1504950"/>
            <a:ext cx="7632000" cy="3124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B95F3-6165-4429-87F4-742DF99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24320"/>
          <a:stretch/>
        </p:blipFill>
        <p:spPr>
          <a:xfrm>
            <a:off x="77723" y="1618041"/>
            <a:ext cx="9000907" cy="3468309"/>
          </a:xfrm>
          <a:prstGeom prst="rect">
            <a:avLst/>
          </a:prstGeom>
        </p:spPr>
      </p:pic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8B6E03B4-7803-448D-9855-6C82C62EF86E}"/>
              </a:ext>
            </a:extLst>
          </p:cNvPr>
          <p:cNvSpPr/>
          <p:nvPr/>
        </p:nvSpPr>
        <p:spPr>
          <a:xfrm>
            <a:off x="173915" y="4288658"/>
            <a:ext cx="8199350" cy="7214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 for m</a:t>
            </a:r>
            <a:r>
              <a:rPr lang="en-US" sz="2000" dirty="0" smtClean="0">
                <a:solidFill>
                  <a:schemeClr val="tx1"/>
                </a:solidFill>
              </a:rPr>
              <a:t>odelling the system </a:t>
            </a:r>
            <a:endParaRPr lang="en-CH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D8E0C5B6-82E5-482D-AFBE-2AF5EF25B539}"/>
              </a:ext>
            </a:extLst>
          </p:cNvPr>
          <p:cNvSpPr/>
          <p:nvPr/>
        </p:nvSpPr>
        <p:spPr>
          <a:xfrm>
            <a:off x="126192" y="2800350"/>
            <a:ext cx="8199351" cy="8981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 for </a:t>
            </a:r>
            <a:r>
              <a:rPr lang="en-US" sz="2000" dirty="0" smtClean="0">
                <a:solidFill>
                  <a:schemeClr val="tx1"/>
                </a:solidFill>
              </a:rPr>
              <a:t>evaluation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 smtClean="0">
                <a:solidFill>
                  <a:schemeClr val="tx1"/>
                </a:solidFill>
              </a:rPr>
              <a:t>model</a:t>
            </a:r>
            <a:endParaRPr lang="en-CH" sz="2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B241E04A-112F-4C8A-B71E-7C28564C6330}"/>
              </a:ext>
            </a:extLst>
          </p:cNvPr>
          <p:cNvSpPr/>
          <p:nvPr/>
        </p:nvSpPr>
        <p:spPr>
          <a:xfrm>
            <a:off x="126193" y="1618041"/>
            <a:ext cx="8199352" cy="8145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 for </a:t>
            </a:r>
            <a:r>
              <a:rPr lang="en-US" sz="2000" dirty="0" smtClean="0">
                <a:solidFill>
                  <a:schemeClr val="tx1"/>
                </a:solidFill>
              </a:rPr>
              <a:t>planning and monitoring </a:t>
            </a:r>
            <a:endParaRPr lang="en-CH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34400" y="1504950"/>
            <a:ext cx="6096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8382000" y="1885950"/>
            <a:ext cx="76200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1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dirty="0" smtClean="0"/>
              <a:t>Technology-enhanced learning environment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373384" y="1047749"/>
            <a:ext cx="7627616" cy="3657601"/>
          </a:xfrm>
          <a:ln>
            <a:noFill/>
          </a:ln>
        </p:spPr>
        <p:txBody>
          <a:bodyPr/>
          <a:lstStyle/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Computer-based software</a:t>
            </a:r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Problems </a:t>
            </a:r>
            <a:r>
              <a:rPr lang="en-US" sz="2000" dirty="0"/>
              <a:t>on estimating physical quantities -  Power, motion, </a:t>
            </a:r>
            <a:r>
              <a:rPr lang="en-US" sz="2000" dirty="0" smtClean="0"/>
              <a:t>force</a:t>
            </a:r>
            <a:endParaRPr lang="en-US" sz="2000" dirty="0"/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Self-learning / can be used in lab guided by an instructor</a:t>
            </a:r>
            <a:endParaRPr lang="en-US" sz="2000" dirty="0"/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Interactive simulations </a:t>
            </a:r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/>
              <a:t>Questions, </a:t>
            </a:r>
            <a:r>
              <a:rPr lang="en-US" sz="2000" dirty="0" smtClean="0"/>
              <a:t>text-boxes </a:t>
            </a:r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Prompts, pop-up hints </a:t>
            </a:r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Feedback and basic adaptation</a:t>
            </a:r>
          </a:p>
          <a:p>
            <a:pPr marL="179388" lvl="1" indent="-179388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Tools </a:t>
            </a:r>
            <a:r>
              <a:rPr lang="en-US" sz="2000" dirty="0"/>
              <a:t>for graphing, diagramming, calculator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1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TEL environment: </a:t>
            </a:r>
            <a:r>
              <a:rPr lang="en-IN" dirty="0" err="1" smtClean="0"/>
              <a:t>MEttLE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75" t="9733" r="8200" b="11067"/>
          <a:stretch/>
        </p:blipFill>
        <p:spPr>
          <a:xfrm>
            <a:off x="424955" y="1108667"/>
            <a:ext cx="6204445" cy="3602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1" t="13762" b="1371"/>
          <a:stretch/>
        </p:blipFill>
        <p:spPr>
          <a:xfrm>
            <a:off x="3527177" y="1581149"/>
            <a:ext cx="4289623" cy="3129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73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B95F3-6165-4429-87F4-742DF99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14503" r="50052" b="25014"/>
          <a:stretch/>
        </p:blipFill>
        <p:spPr>
          <a:xfrm>
            <a:off x="2819401" y="1047750"/>
            <a:ext cx="2209800" cy="3429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743200" y="3695703"/>
            <a:ext cx="2362200" cy="838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334000" y="379163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0000FF"/>
                </a:solidFill>
              </a:rPr>
              <a:t>Building the model</a:t>
            </a:r>
            <a:endParaRPr lang="en-IN" i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Qualitative model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457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75" t="9733" r="8200" b="11067"/>
          <a:stretch/>
        </p:blipFill>
        <p:spPr>
          <a:xfrm>
            <a:off x="381000" y="972572"/>
            <a:ext cx="7195045" cy="417092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12752" y="1618082"/>
            <a:ext cx="2138556" cy="39535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Focus question for current modelling sub-goal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7600" y="4019550"/>
            <a:ext cx="1076915" cy="6766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Model-building affordance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62800" y="2038350"/>
            <a:ext cx="1076915" cy="6766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Model-building guidance</a:t>
            </a:r>
          </a:p>
        </p:txBody>
      </p:sp>
    </p:spTree>
    <p:extLst>
      <p:ext uri="{BB962C8B-B14F-4D97-AF65-F5344CB8AC3E}">
        <p14:creationId xmlns:p14="http://schemas.microsoft.com/office/powerpoint/2010/main" val="13090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5181600" y="1733550"/>
            <a:ext cx="2819400" cy="1676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Simulator – support for imagination, identifying dominant parameters, relationships between variables </a:t>
            </a:r>
            <a:endParaRPr lang="en-IN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1" t="13762" b="1371"/>
          <a:stretch/>
        </p:blipFill>
        <p:spPr>
          <a:xfrm>
            <a:off x="550498" y="1420405"/>
            <a:ext cx="4289623" cy="3129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0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B95F3-6165-4429-87F4-742DF99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14503" r="50052" b="25014"/>
          <a:stretch/>
        </p:blipFill>
        <p:spPr>
          <a:xfrm>
            <a:off x="3048001" y="1047750"/>
            <a:ext cx="2209800" cy="3429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71800" y="2266950"/>
            <a:ext cx="2362200" cy="838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562600" y="236288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0000FF"/>
                </a:solidFill>
              </a:rPr>
              <a:t>Evaluating the model</a:t>
            </a:r>
            <a:endParaRPr lang="en-IN" i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Qualitative model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64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982" t="9682" r="1875" b="7301"/>
          <a:stretch/>
        </p:blipFill>
        <p:spPr>
          <a:xfrm>
            <a:off x="381000" y="1028827"/>
            <a:ext cx="8122282" cy="386368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124200" y="3790950"/>
            <a:ext cx="1135553" cy="64589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Model-evaluation prompt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329736" y="3353786"/>
            <a:ext cx="1546256" cy="489709"/>
          </a:xfrm>
          <a:prstGeom prst="wedgeRoundRectCallout">
            <a:avLst>
              <a:gd name="adj1" fmla="val -56776"/>
              <a:gd name="adj2" fmla="val -6313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Guidance for model evaluation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332721" y="4023440"/>
            <a:ext cx="3065278" cy="30366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29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B95F3-6165-4429-87F4-742DF99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14503" r="50052" b="25014"/>
          <a:stretch/>
        </p:blipFill>
        <p:spPr>
          <a:xfrm>
            <a:off x="3048001" y="1047750"/>
            <a:ext cx="2209800" cy="3429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0999" y="3009215"/>
            <a:ext cx="685801" cy="838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562600" y="236288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0000FF"/>
                </a:solidFill>
              </a:rPr>
              <a:t>Metacognitive triggers</a:t>
            </a:r>
            <a:endParaRPr lang="en-IN" i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0" y="455295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Qualitative model</a:t>
            </a:r>
            <a:endParaRPr lang="en-IN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3352799" y="1733550"/>
            <a:ext cx="685801" cy="533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6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Solving a problem - Each one type one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043386"/>
              </p:ext>
            </p:extLst>
          </p:nvPr>
        </p:nvGraphicFramePr>
        <p:xfrm>
          <a:off x="381000" y="1758950"/>
          <a:ext cx="8305800" cy="279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469482180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20363053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60803454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07207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3396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92127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06539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037078"/>
                  </a:ext>
                </a:extLst>
              </a:tr>
            </a:tbl>
          </a:graphicData>
        </a:graphic>
      </p:graphicFrame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124700"/>
            <a:ext cx="8077200" cy="3428250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IN" sz="2400" b="0" i="1" dirty="0">
                <a:ea typeface="Roboto" panose="020B0604020202020204" charset="0"/>
              </a:rPr>
              <a:t>You are participating in an electric car race in which you are required to design an electric car of weight 5kg with wheel diameters of 4” that can traverse a track of 50m in less than </a:t>
            </a:r>
            <a:r>
              <a:rPr lang="en-IN" sz="2400" b="0" i="1" dirty="0" smtClean="0">
                <a:ea typeface="Roboto" panose="020B0604020202020204" charset="0"/>
              </a:rPr>
              <a:t>5s. </a:t>
            </a:r>
            <a:endParaRPr lang="en-IN" sz="2400" b="0" i="1" dirty="0">
              <a:ea typeface="Roboto" panose="020B0604020202020204" charset="0"/>
            </a:endParaRPr>
          </a:p>
          <a:p>
            <a:pPr marL="0" indent="0">
              <a:buNone/>
            </a:pPr>
            <a:r>
              <a:rPr lang="en-IN" sz="2400" b="0" i="1" dirty="0"/>
              <a:t>Can you use the motor of a vacuum cleaner to build this car</a:t>
            </a:r>
            <a:r>
              <a:rPr lang="en-IN" sz="2400" b="0" dirty="0"/>
              <a:t>?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sz="2400" b="0" dirty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en-US" sz="2400" b="0" dirty="0" smtClean="0">
                <a:solidFill>
                  <a:srgbClr val="0000FF"/>
                </a:solidFill>
              </a:rPr>
              <a:t>In </a:t>
            </a:r>
            <a:r>
              <a:rPr lang="en-US" altLang="en-US" sz="2400" b="0" dirty="0">
                <a:solidFill>
                  <a:srgbClr val="0000FF"/>
                </a:solidFill>
              </a:rPr>
              <a:t>order to solve this problem, what knowledge and skills </a:t>
            </a:r>
            <a:r>
              <a:rPr lang="en-US" altLang="en-US" sz="2400" b="0" dirty="0" smtClean="0">
                <a:solidFill>
                  <a:srgbClr val="0000FF"/>
                </a:solidFill>
              </a:rPr>
              <a:t>does one need? </a:t>
            </a:r>
            <a:endParaRPr lang="en-US" altLang="en-US" b="0" dirty="0" smtClean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en-US" b="0" dirty="0" smtClean="0"/>
              <a:t>1) can start with concepts, but think what else is required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en-US" b="0" dirty="0" smtClean="0"/>
              <a:t>2) be specific, go beyond saying “problem solving” skills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b="0" dirty="0" smtClean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sz="2400" b="0" dirty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sz="2400" b="0" dirty="0" smtClean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sz="2400" b="0" dirty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3668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30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8382000" cy="466594"/>
          </a:xfrm>
        </p:spPr>
        <p:txBody>
          <a:bodyPr/>
          <a:lstStyle/>
          <a:p>
            <a:r>
              <a:rPr lang="en-IN" sz="2800" dirty="0" smtClean="0"/>
              <a:t>How does </a:t>
            </a:r>
            <a:r>
              <a:rPr lang="en-IN" sz="2800" dirty="0" err="1" smtClean="0"/>
              <a:t>MEttLE</a:t>
            </a:r>
            <a:r>
              <a:rPr lang="en-IN" sz="2800" dirty="0" smtClean="0"/>
              <a:t> support learning of estimation?</a:t>
            </a:r>
            <a:endParaRPr lang="en-IN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982" t="9682" r="1875" b="7301"/>
          <a:stretch/>
        </p:blipFill>
        <p:spPr>
          <a:xfrm>
            <a:off x="381000" y="1028827"/>
            <a:ext cx="8122282" cy="386368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169125" y="4577804"/>
            <a:ext cx="1502125" cy="31409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2667000" y="4567634"/>
            <a:ext cx="1502125" cy="30556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Trigger </a:t>
            </a:r>
            <a:r>
              <a:rPr lang="en-IN" sz="1400" dirty="0" smtClean="0"/>
              <a:t>revision</a:t>
            </a:r>
            <a:endParaRPr lang="en-IN" sz="1400" dirty="0"/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2AB5652F-C666-4D4E-92BE-3859F20BEE89}"/>
              </a:ext>
            </a:extLst>
          </p:cNvPr>
          <p:cNvSpPr/>
          <p:nvPr/>
        </p:nvSpPr>
        <p:spPr>
          <a:xfrm>
            <a:off x="7472307" y="4567634"/>
            <a:ext cx="1443093" cy="30556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Trigger planning 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C346FB7D-D849-4BC1-BDEA-83B0D7A3159F}"/>
              </a:ext>
            </a:extLst>
          </p:cNvPr>
          <p:cNvSpPr/>
          <p:nvPr/>
        </p:nvSpPr>
        <p:spPr>
          <a:xfrm>
            <a:off x="6337213" y="4597580"/>
            <a:ext cx="1095143" cy="27562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6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31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481078"/>
            <a:ext cx="76630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Takeaway 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047750"/>
            <a:ext cx="7924800" cy="3599831"/>
          </a:xfrm>
          <a:ln>
            <a:noFill/>
          </a:ln>
        </p:spPr>
        <p:txBody>
          <a:bodyPr/>
          <a:lstStyle/>
          <a:p>
            <a:pPr marL="0" lvl="1" indent="0">
              <a:buNone/>
            </a:pPr>
            <a:r>
              <a:rPr lang="en-US" sz="2000" dirty="0" smtClean="0"/>
              <a:t>The learning process involves: </a:t>
            </a:r>
          </a:p>
          <a:p>
            <a:pPr marL="342900" lvl="1" indent="-342900"/>
            <a:r>
              <a:rPr lang="en-US" sz="2000" dirty="0" smtClean="0"/>
              <a:t>Levels of reasoning, from concrete to abstract</a:t>
            </a:r>
          </a:p>
          <a:p>
            <a:pPr marL="342900" lvl="1" indent="-342900"/>
            <a:r>
              <a:rPr lang="en-US" sz="2000" dirty="0" smtClean="0"/>
              <a:t>Metacognitive processes (planning, monitoring, control)</a:t>
            </a:r>
          </a:p>
          <a:p>
            <a:pPr marL="342900" lvl="1" indent="-342900"/>
            <a:endParaRPr lang="en-US" sz="2000" dirty="0"/>
          </a:p>
          <a:p>
            <a:pPr marL="0" lvl="1" indent="0">
              <a:buNone/>
            </a:pPr>
            <a:r>
              <a:rPr lang="en-US" sz="2000" dirty="0" smtClean="0"/>
              <a:t>Design of LEs should include: </a:t>
            </a:r>
          </a:p>
          <a:p>
            <a:pPr marL="342900" lvl="1" indent="-342900"/>
            <a:r>
              <a:rPr lang="en-US" sz="2000" dirty="0" smtClean="0"/>
              <a:t>Tasks at each level and corresponding scaffolds to do the task </a:t>
            </a:r>
          </a:p>
          <a:p>
            <a:pPr marL="342900" lvl="1" indent="-342900"/>
            <a:r>
              <a:rPr lang="en-US" sz="2000" dirty="0" smtClean="0"/>
              <a:t>Metacognitive prompts to support the learner to accomplish tasks, and to trigger revision or plan next steps</a:t>
            </a:r>
          </a:p>
          <a:p>
            <a:pPr marL="342900" lvl="1" indent="-342900"/>
            <a:r>
              <a:rPr lang="en-US" sz="2000" dirty="0" smtClean="0"/>
              <a:t>Scaffold identification of appropriate conceptual knowledge and its application in the practice </a:t>
            </a:r>
          </a:p>
          <a:p>
            <a:pPr marL="342900" lvl="1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82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Example: Micro-Macro thinking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88152" y="2715766"/>
            <a:ext cx="372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(PhD </a:t>
            </a:r>
            <a:r>
              <a:rPr lang="en-IN" dirty="0"/>
              <a:t>thesis </a:t>
            </a:r>
            <a:r>
              <a:rPr lang="en-IN" dirty="0" smtClean="0"/>
              <a:t>of Dr </a:t>
            </a:r>
            <a:r>
              <a:rPr lang="en-IN" dirty="0" err="1" smtClean="0"/>
              <a:t>Anura</a:t>
            </a:r>
            <a:r>
              <a:rPr lang="en-IN" dirty="0" smtClean="0"/>
              <a:t> </a:t>
            </a:r>
            <a:r>
              <a:rPr lang="en-IN" dirty="0" err="1" smtClean="0"/>
              <a:t>Kenkre</a:t>
            </a:r>
            <a:r>
              <a:rPr lang="en-IN" dirty="0" smtClean="0"/>
              <a:t>, 2017)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30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goal: Micro – macro thinking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6F437E-2484-4FEB-ABD5-FD8363C60C35}"/>
              </a:ext>
            </a:extLst>
          </p:cNvPr>
          <p:cNvSpPr/>
          <p:nvPr/>
        </p:nvSpPr>
        <p:spPr>
          <a:xfrm>
            <a:off x="208206" y="919107"/>
            <a:ext cx="3935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/>
              <a:t>Microscopic</a:t>
            </a:r>
          </a:p>
          <a:p>
            <a:pPr lvl="0" algn="ctr"/>
            <a:r>
              <a:rPr lang="en-US" dirty="0"/>
              <a:t>(invisible elements, molecular level)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40ADE2-8B77-43A9-988B-72C5AC30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5" y="1734159"/>
            <a:ext cx="1751753" cy="14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169D05-CC98-4917-BE10-9C897626E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04017"/>
            <a:ext cx="236597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98E450-72AA-426E-8360-65028AC959CF}"/>
              </a:ext>
            </a:extLst>
          </p:cNvPr>
          <p:cNvSpPr/>
          <p:nvPr/>
        </p:nvSpPr>
        <p:spPr>
          <a:xfrm>
            <a:off x="5699430" y="915566"/>
            <a:ext cx="2219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/>
              <a:t>Macroscopic</a:t>
            </a:r>
          </a:p>
          <a:p>
            <a:pPr lvl="0" algn="ctr"/>
            <a:r>
              <a:rPr lang="en-US" dirty="0"/>
              <a:t>(</a:t>
            </a:r>
            <a:r>
              <a:rPr lang="en-US" dirty="0" smtClean="0"/>
              <a:t>directly observable)</a:t>
            </a:r>
            <a:endParaRPr lang="en-US" b="1" dirty="0"/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6132BB56-6854-4085-A361-078C7FF1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4" b="4550"/>
          <a:stretch>
            <a:fillRect/>
          </a:stretch>
        </p:blipFill>
        <p:spPr bwMode="auto">
          <a:xfrm>
            <a:off x="5580112" y="1754512"/>
            <a:ext cx="2716174" cy="139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Left-Right Arrow 10">
            <a:extLst>
              <a:ext uri="{FF2B5EF4-FFF2-40B4-BE49-F238E27FC236}">
                <a16:creationId xmlns:a16="http://schemas.microsoft.com/office/drawing/2014/main" id="{31FAFF7E-24C2-42F8-88D4-EBAEA28E53B6}"/>
              </a:ext>
            </a:extLst>
          </p:cNvPr>
          <p:cNvSpPr/>
          <p:nvPr/>
        </p:nvSpPr>
        <p:spPr>
          <a:xfrm>
            <a:off x="3581400" y="2108990"/>
            <a:ext cx="1738669" cy="36911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93320E-C0D5-47A8-8B5B-C28BD20AEC7F}"/>
              </a:ext>
            </a:extLst>
          </p:cNvPr>
          <p:cNvSpPr/>
          <p:nvPr/>
        </p:nvSpPr>
        <p:spPr>
          <a:xfrm>
            <a:off x="412642" y="3867150"/>
            <a:ext cx="8339290" cy="12819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Establish </a:t>
            </a:r>
            <a:r>
              <a:rPr lang="en-US" sz="2400" dirty="0">
                <a:solidFill>
                  <a:prstClr val="black"/>
                </a:solidFill>
              </a:rPr>
              <a:t>a link between </a:t>
            </a:r>
            <a:r>
              <a:rPr lang="en-US" sz="2400" dirty="0" smtClean="0">
                <a:solidFill>
                  <a:prstClr val="black"/>
                </a:solidFill>
              </a:rPr>
              <a:t>invisible /theoretical </a:t>
            </a:r>
            <a:r>
              <a:rPr lang="en-US" sz="2400" dirty="0">
                <a:solidFill>
                  <a:prstClr val="black"/>
                </a:solidFill>
              </a:rPr>
              <a:t>variables (</a:t>
            </a:r>
            <a:r>
              <a:rPr lang="en-US" sz="2400" dirty="0" smtClean="0">
                <a:solidFill>
                  <a:prstClr val="black"/>
                </a:solidFill>
              </a:rPr>
              <a:t>micro) and </a:t>
            </a:r>
            <a:r>
              <a:rPr lang="en-US" sz="2400" dirty="0">
                <a:solidFill>
                  <a:prstClr val="black"/>
                </a:solidFill>
              </a:rPr>
              <a:t>its corresponding </a:t>
            </a:r>
            <a:r>
              <a:rPr lang="en-US" sz="2400" dirty="0" err="1">
                <a:solidFill>
                  <a:prstClr val="black"/>
                </a:solidFill>
              </a:rPr>
              <a:t>manipulable</a:t>
            </a:r>
            <a:r>
              <a:rPr lang="en-US" sz="2400" dirty="0">
                <a:solidFill>
                  <a:prstClr val="black"/>
                </a:solidFill>
              </a:rPr>
              <a:t> variables </a:t>
            </a:r>
            <a:r>
              <a:rPr lang="en-US" sz="2400" dirty="0" smtClean="0">
                <a:solidFill>
                  <a:prstClr val="black"/>
                </a:solidFill>
              </a:rPr>
              <a:t>(macro) in </a:t>
            </a:r>
            <a:r>
              <a:rPr lang="en-US" sz="2400" dirty="0">
                <a:solidFill>
                  <a:prstClr val="black"/>
                </a:solidFill>
              </a:rPr>
              <a:t>order to predict the </a:t>
            </a:r>
            <a:r>
              <a:rPr lang="en-US" sz="2400" dirty="0" smtClean="0">
                <a:solidFill>
                  <a:prstClr val="black"/>
                </a:solidFill>
              </a:rPr>
              <a:t>behavior and functionality </a:t>
            </a:r>
            <a:r>
              <a:rPr lang="en-US" sz="2400" dirty="0">
                <a:solidFill>
                  <a:prstClr val="black"/>
                </a:solidFill>
              </a:rPr>
              <a:t>for any given system</a:t>
            </a:r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9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34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481078"/>
            <a:ext cx="76630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Practices involved in micro-macro thinking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276350"/>
            <a:ext cx="7924800" cy="3124200"/>
          </a:xfrm>
          <a:ln>
            <a:noFill/>
          </a:ln>
        </p:spPr>
        <p:txBody>
          <a:bodyPr/>
          <a:lstStyle/>
          <a:p>
            <a:pPr marL="179388" lvl="1" indent="-179388"/>
            <a:r>
              <a:rPr lang="en-US" sz="2000" dirty="0" smtClean="0"/>
              <a:t>Identify, describe patterns in the </a:t>
            </a:r>
            <a:r>
              <a:rPr lang="en-US" sz="2000" dirty="0"/>
              <a:t>micro </a:t>
            </a:r>
            <a:r>
              <a:rPr lang="en-US" sz="2000" dirty="0" smtClean="0"/>
              <a:t>world</a:t>
            </a:r>
          </a:p>
          <a:p>
            <a:pPr marL="179388" lvl="1" indent="-179388"/>
            <a:r>
              <a:rPr lang="en-US" sz="2000" dirty="0" smtClean="0"/>
              <a:t>Model the behavior of the entities in the micro-world</a:t>
            </a:r>
            <a:endParaRPr lang="en-US" sz="2000" dirty="0"/>
          </a:p>
          <a:p>
            <a:pPr marL="179388" lvl="1" indent="-179388"/>
            <a:r>
              <a:rPr lang="en-US" sz="2000" dirty="0" smtClean="0"/>
              <a:t>Make a prediction of macro-world variables based on micro-world model</a:t>
            </a:r>
            <a:endParaRPr lang="en-US" sz="2000" dirty="0"/>
          </a:p>
          <a:p>
            <a:pPr marL="179388" lvl="1" indent="-179388"/>
            <a:r>
              <a:rPr lang="en-US" sz="2000" dirty="0"/>
              <a:t>Decide whether prediction and </a:t>
            </a:r>
            <a:r>
              <a:rPr lang="en-US" sz="2000" dirty="0" smtClean="0"/>
              <a:t>actual experimental outcome agree/disagree </a:t>
            </a:r>
          </a:p>
          <a:p>
            <a:pPr marL="179388" lvl="1" indent="-179388"/>
            <a:r>
              <a:rPr lang="en-US" sz="2000" dirty="0" smtClean="0"/>
              <a:t>Identify assumptions and implications</a:t>
            </a:r>
            <a:endParaRPr lang="en-US" sz="2000" dirty="0"/>
          </a:p>
          <a:p>
            <a:pPr marL="179388" lvl="1" indent="-179388"/>
            <a:r>
              <a:rPr lang="en-US" sz="2000" dirty="0" smtClean="0"/>
              <a:t>Revise model as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29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35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7392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Design of TEL environment: Mic-O-Map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971" t="3737" r="16932" b="20060"/>
          <a:stretch/>
        </p:blipFill>
        <p:spPr>
          <a:xfrm>
            <a:off x="4281862" y="1214238"/>
            <a:ext cx="3536802" cy="1846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1" t="3641" r="7763" b="10525"/>
          <a:stretch/>
        </p:blipFill>
        <p:spPr>
          <a:xfrm>
            <a:off x="383721" y="1200150"/>
            <a:ext cx="3527594" cy="18580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3347765"/>
            <a:ext cx="7620000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lvl="1" indent="-179388">
              <a:lnSpc>
                <a:spcPct val="90000"/>
              </a:lnSpc>
              <a:spcBef>
                <a:spcPts val="300"/>
              </a:spcBef>
              <a:buFontTx/>
              <a:buChar char="-"/>
            </a:pPr>
            <a:r>
              <a:rPr lang="en-US" sz="2000" i="1" dirty="0"/>
              <a:t>Micro</a:t>
            </a:r>
            <a:r>
              <a:rPr lang="en-US" sz="2000" dirty="0"/>
              <a:t>: electron motion, barrier potential, # </a:t>
            </a:r>
            <a:r>
              <a:rPr lang="en-US" sz="2000" dirty="0" err="1"/>
              <a:t>e’ns</a:t>
            </a:r>
            <a:r>
              <a:rPr lang="en-US" sz="2000" dirty="0"/>
              <a:t> in conduction &amp; valence band </a:t>
            </a:r>
          </a:p>
          <a:p>
            <a:pPr marL="179388" lvl="1" indent="-179388">
              <a:lnSpc>
                <a:spcPct val="90000"/>
              </a:lnSpc>
              <a:spcBef>
                <a:spcPts val="300"/>
              </a:spcBef>
              <a:buFontTx/>
              <a:buChar char="-"/>
            </a:pPr>
            <a:r>
              <a:rPr lang="en-US" sz="2000" i="1" dirty="0"/>
              <a:t>Macro</a:t>
            </a:r>
            <a:r>
              <a:rPr lang="en-US" sz="2000" dirty="0"/>
              <a:t>: voltage, current, doping, ..</a:t>
            </a:r>
          </a:p>
        </p:txBody>
      </p:sp>
    </p:spTree>
    <p:extLst>
      <p:ext uri="{BB962C8B-B14F-4D97-AF65-F5344CB8AC3E}">
        <p14:creationId xmlns:p14="http://schemas.microsoft.com/office/powerpoint/2010/main" val="6392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36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7392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Mic-O-Map pedagogical features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457200" y="971550"/>
            <a:ext cx="7924800" cy="3962400"/>
          </a:xfrm>
          <a:ln>
            <a:noFill/>
          </a:ln>
        </p:spPr>
        <p:txBody>
          <a:bodyPr/>
          <a:lstStyle/>
          <a:p>
            <a:pPr marL="0" lvl="1" indent="0">
              <a:spcBef>
                <a:spcPts val="600"/>
              </a:spcBef>
              <a:buNone/>
            </a:pPr>
            <a:r>
              <a:rPr lang="en-US" sz="2400" u="sng" dirty="0"/>
              <a:t>Mic</a:t>
            </a:r>
            <a:r>
              <a:rPr lang="en-US" sz="2400" dirty="0"/>
              <a:t>roscopic </a:t>
            </a:r>
            <a:r>
              <a:rPr lang="en-US" sz="2400" u="sng" dirty="0" smtClean="0"/>
              <a:t>O</a:t>
            </a:r>
            <a:r>
              <a:rPr lang="en-US" sz="2400" dirty="0" smtClean="0"/>
              <a:t>bservations </a:t>
            </a:r>
            <a:r>
              <a:rPr lang="en-US" sz="2400" u="sng" dirty="0"/>
              <a:t>Mac</a:t>
            </a:r>
            <a:r>
              <a:rPr lang="en-US" sz="2400" dirty="0"/>
              <a:t>roscopic </a:t>
            </a:r>
            <a:r>
              <a:rPr lang="en-US" sz="2400" u="sng" dirty="0" smtClean="0"/>
              <a:t>P</a:t>
            </a:r>
            <a:r>
              <a:rPr lang="en-US" sz="2400" dirty="0" smtClean="0"/>
              <a:t>redictions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2000" dirty="0" smtClean="0"/>
              <a:t>Learning activities 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/>
              <a:t>Guided questions, navigation prompts 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Variable manipulation to understand relationships 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/>
              <a:t>M</a:t>
            </a:r>
            <a:r>
              <a:rPr lang="en-US" sz="2000" dirty="0" smtClean="0"/>
              <a:t>odel microscopic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 (</a:t>
            </a:r>
            <a:r>
              <a:rPr lang="en-US" sz="2000" dirty="0" err="1" smtClean="0"/>
              <a:t>e’n</a:t>
            </a:r>
            <a:r>
              <a:rPr lang="en-US" sz="2000" dirty="0" smtClean="0"/>
              <a:t> motion, barrier potential, … )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Prediction tasks – V-I graph, justify based on microscopic model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Analysis tasks –  analyze macro outcome, correlate with micro model 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dirty="0" smtClean="0"/>
              <a:t>Scaffolds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Multiple representations 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Pedagogical agent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Constructive feedback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r>
              <a:rPr lang="en-US" sz="2000" dirty="0" smtClean="0"/>
              <a:t>Metacognitive prompts  </a:t>
            </a:r>
          </a:p>
          <a:p>
            <a:pPr marL="638175" lvl="2" indent="-285750">
              <a:spcBef>
                <a:spcPts val="0"/>
              </a:spcBef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66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Design: Mic-O-Map</a:t>
            </a:r>
            <a:endParaRPr lang="en-IN" dirty="0"/>
          </a:p>
        </p:txBody>
      </p:sp>
      <p:pic>
        <p:nvPicPr>
          <p:cNvPr id="5" name="Google Shape;36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520" y="1051132"/>
            <a:ext cx="8136904" cy="36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80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7936" y="481078"/>
            <a:ext cx="7967864" cy="466594"/>
          </a:xfrm>
        </p:spPr>
        <p:txBody>
          <a:bodyPr/>
          <a:lstStyle/>
          <a:p>
            <a:r>
              <a:rPr lang="en-IN" sz="2800" dirty="0" smtClean="0"/>
              <a:t>How does Mic-O-Map support learning of practices?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533400" y="3523286"/>
            <a:ext cx="2895600" cy="5724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i="1" dirty="0" smtClean="0">
                <a:solidFill>
                  <a:srgbClr val="C00000"/>
                </a:solidFill>
                <a:ea typeface="PMingLiU"/>
              </a:rPr>
              <a:t>Evaluate: </a:t>
            </a:r>
          </a:p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Strengthen </a:t>
            </a:r>
            <a:r>
              <a:rPr lang="en-US" sz="1600" dirty="0">
                <a:solidFill>
                  <a:srgbClr val="C00000"/>
                </a:solidFill>
                <a:ea typeface="PMingLiU"/>
              </a:rPr>
              <a:t>micro-macro </a:t>
            </a: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link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685086"/>
            <a:ext cx="2895600" cy="5724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i="1" dirty="0" smtClean="0">
                <a:solidFill>
                  <a:srgbClr val="C00000"/>
                </a:solidFill>
                <a:ea typeface="PMingLiU"/>
              </a:rPr>
              <a:t>Synthesize: </a:t>
            </a:r>
          </a:p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Integrate </a:t>
            </a:r>
            <a:r>
              <a:rPr lang="en-US" sz="1600" dirty="0">
                <a:solidFill>
                  <a:srgbClr val="C00000"/>
                </a:solidFill>
                <a:ea typeface="PMingLiU"/>
              </a:rPr>
              <a:t>micro-macro </a:t>
            </a: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link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81000" y="1094422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IN" dirty="0" smtClean="0"/>
              <a:t>Tasks and scaffolds in Mic-O-Map foster students to do “productive </a:t>
            </a:r>
            <a:r>
              <a:rPr lang="en-IN" dirty="0"/>
              <a:t>actions” at various </a:t>
            </a:r>
            <a:r>
              <a:rPr lang="en-IN" dirty="0" smtClean="0"/>
              <a:t>levels of reasoning.  Students who did these actions developed </a:t>
            </a:r>
            <a:r>
              <a:rPr lang="en-IN" dirty="0"/>
              <a:t>expertise in </a:t>
            </a:r>
            <a:r>
              <a:rPr lang="en-IN" dirty="0" smtClean="0"/>
              <a:t>the practices of micro-macro thinking. 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599009" y="3434048"/>
            <a:ext cx="4607219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t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IN" sz="1600" dirty="0"/>
              <a:t>D</a:t>
            </a:r>
            <a:r>
              <a:rPr lang="en-IN" sz="1600" dirty="0" smtClean="0"/>
              <a:t>ecide if prediction matches experiment outcome </a:t>
            </a:r>
          </a:p>
          <a:p>
            <a:pPr>
              <a:spcBef>
                <a:spcPct val="0"/>
              </a:spcBef>
            </a:pPr>
            <a:r>
              <a:rPr lang="en-IN" sz="1600" dirty="0" smtClean="0"/>
              <a:t>Revise prediction if necessary</a:t>
            </a:r>
          </a:p>
          <a:p>
            <a:pPr>
              <a:spcBef>
                <a:spcPct val="0"/>
              </a:spcBef>
            </a:pPr>
            <a:r>
              <a:rPr lang="en-IN" sz="1600" i="1" dirty="0" smtClean="0"/>
              <a:t>Metacognitive – Assertion &amp; evaluation prompts</a:t>
            </a:r>
            <a:endParaRPr lang="en-IN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3611176" y="2494225"/>
            <a:ext cx="4642438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t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IN" sz="1600" dirty="0" smtClean="0"/>
              <a:t>Relate multiple </a:t>
            </a:r>
            <a:r>
              <a:rPr lang="en-IN" sz="1600" dirty="0" err="1" smtClean="0"/>
              <a:t>reprsnts</a:t>
            </a:r>
            <a:r>
              <a:rPr lang="en-IN" sz="1600" dirty="0" smtClean="0"/>
              <a:t> (</a:t>
            </a:r>
            <a:r>
              <a:rPr lang="en-IN" sz="1600" dirty="0" err="1" smtClean="0"/>
              <a:t>ckt</a:t>
            </a:r>
            <a:r>
              <a:rPr lang="en-IN" sz="1600" dirty="0" smtClean="0"/>
              <a:t>, </a:t>
            </a:r>
            <a:r>
              <a:rPr lang="en-IN" sz="1600" dirty="0" err="1" smtClean="0"/>
              <a:t>e’n</a:t>
            </a:r>
            <a:r>
              <a:rPr lang="en-IN" sz="1600" dirty="0" smtClean="0"/>
              <a:t> motion, graphs) </a:t>
            </a:r>
          </a:p>
          <a:p>
            <a:pPr>
              <a:spcBef>
                <a:spcPct val="0"/>
              </a:spcBef>
            </a:pPr>
            <a:r>
              <a:rPr lang="en-IN" sz="1600" dirty="0" smtClean="0"/>
              <a:t>Write summary considering micro &amp; macro aspects </a:t>
            </a:r>
          </a:p>
          <a:p>
            <a:pPr>
              <a:spcBef>
                <a:spcPct val="0"/>
              </a:spcBef>
            </a:pPr>
            <a:r>
              <a:rPr lang="en-IN" sz="1600" i="1" dirty="0" smtClean="0"/>
              <a:t>Metacognitive – Reflection prompts </a:t>
            </a:r>
            <a:endParaRPr lang="en-IN" sz="1600" i="1" dirty="0"/>
          </a:p>
        </p:txBody>
      </p:sp>
      <p:sp>
        <p:nvSpPr>
          <p:cNvPr id="14" name="Rectangle 13"/>
          <p:cNvSpPr/>
          <p:nvPr/>
        </p:nvSpPr>
        <p:spPr>
          <a:xfrm>
            <a:off x="-76200" y="4873460"/>
            <a:ext cx="9212036" cy="27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611176" y="4347686"/>
            <a:ext cx="4577443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t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IN" sz="1600" dirty="0" smtClean="0"/>
              <a:t>Manipulate simulation variables, make prediction</a:t>
            </a:r>
          </a:p>
          <a:p>
            <a:pPr>
              <a:spcBef>
                <a:spcPct val="0"/>
              </a:spcBef>
            </a:pPr>
            <a:r>
              <a:rPr lang="en-IN" sz="1600" dirty="0" smtClean="0"/>
              <a:t>Guided wayfinding to do tasks  </a:t>
            </a:r>
          </a:p>
          <a:p>
            <a:pPr>
              <a:spcBef>
                <a:spcPct val="0"/>
              </a:spcBef>
            </a:pPr>
            <a:r>
              <a:rPr lang="en-IN" sz="1600" i="1" dirty="0"/>
              <a:t>Metacognitive – </a:t>
            </a:r>
            <a:r>
              <a:rPr lang="en-IN" sz="1600" i="1" dirty="0" smtClean="0"/>
              <a:t>Prompts to repeat if unable</a:t>
            </a:r>
            <a:endParaRPr lang="en-IN" sz="1600" i="1" dirty="0"/>
          </a:p>
        </p:txBody>
      </p:sp>
      <p:sp>
        <p:nvSpPr>
          <p:cNvPr id="5" name="Rectangle 4"/>
          <p:cNvSpPr/>
          <p:nvPr/>
        </p:nvSpPr>
        <p:spPr>
          <a:xfrm>
            <a:off x="533400" y="4437686"/>
            <a:ext cx="2895600" cy="5724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i="1" dirty="0" smtClean="0">
                <a:solidFill>
                  <a:srgbClr val="C00000"/>
                </a:solidFill>
                <a:ea typeface="PMingLiU"/>
              </a:rPr>
              <a:t>Execute: </a:t>
            </a:r>
          </a:p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Establish </a:t>
            </a:r>
            <a:r>
              <a:rPr lang="en-US" sz="1600" dirty="0">
                <a:solidFill>
                  <a:srgbClr val="C00000"/>
                </a:solidFill>
                <a:ea typeface="PMingLiU"/>
              </a:rPr>
              <a:t>micro-macro </a:t>
            </a:r>
            <a:r>
              <a:rPr lang="en-US" sz="1600" dirty="0" smtClean="0">
                <a:solidFill>
                  <a:srgbClr val="C00000"/>
                </a:solidFill>
                <a:ea typeface="PMingLiU"/>
              </a:rPr>
              <a:t>link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28600" y="2495549"/>
            <a:ext cx="12626" cy="2590801"/>
          </a:xfrm>
          <a:prstGeom prst="straightConnector1">
            <a:avLst/>
          </a:prstGeom>
          <a:ln w="254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6196" y="2571749"/>
            <a:ext cx="2788004" cy="75383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304800" y="3409950"/>
            <a:ext cx="2788004" cy="75383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304800" y="4332517"/>
            <a:ext cx="2788004" cy="75383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39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276350"/>
            <a:ext cx="8001000" cy="23622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Research studies: Total 250 students, 6 topics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sz="1800" dirty="0" smtClean="0"/>
              <a:t>[2-grp quasi-</a:t>
            </a:r>
            <a:r>
              <a:rPr lang="en-IN" sz="1800" dirty="0" err="1" smtClean="0"/>
              <a:t>expt</a:t>
            </a:r>
            <a:r>
              <a:rPr lang="en-IN" sz="1800" dirty="0" smtClean="0"/>
              <a:t> (N=73), single group pre-post (N=135), repeated measures (N=29)]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IN" dirty="0" smtClean="0"/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Findings: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IN" dirty="0" smtClean="0"/>
              <a:t>Statistically significant improvement in describing observed patterns, devising explanations, making predictions with correct reasoning, deciding outcome matching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Do students develop practices?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7392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What do we want our students to learn?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200150"/>
            <a:ext cx="7560568" cy="3690257"/>
          </a:xfrm>
          <a:ln>
            <a:noFill/>
          </a:ln>
        </p:spPr>
        <p:txBody>
          <a:bodyPr/>
          <a:lstStyle/>
          <a:p>
            <a:pPr marL="182563" indent="-182563">
              <a:lnSpc>
                <a:spcPct val="105000"/>
              </a:lnSpc>
              <a:spcBef>
                <a:spcPts val="600"/>
              </a:spcBef>
            </a:pPr>
            <a:r>
              <a:rPr lang="en-IN" dirty="0" smtClean="0"/>
              <a:t>‘Understand’ content: concepts, hierarchy and interconnectedness</a:t>
            </a:r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endParaRPr lang="en-IN" dirty="0" smtClean="0"/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smtClean="0"/>
              <a:t>Solve problems</a:t>
            </a:r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smtClean="0"/>
              <a:t>Model phenomena</a:t>
            </a:r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smtClean="0"/>
              <a:t>Design systems</a:t>
            </a:r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err="1" smtClean="0"/>
              <a:t>Analyze</a:t>
            </a:r>
            <a:r>
              <a:rPr lang="en-IN" dirty="0" smtClean="0"/>
              <a:t>, troubleshoot </a:t>
            </a:r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smtClean="0"/>
              <a:t>Critique, Argumentation</a:t>
            </a:r>
            <a:endParaRPr lang="en-IN" dirty="0"/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endParaRPr lang="en-IN" dirty="0" smtClean="0"/>
          </a:p>
          <a:p>
            <a:pPr marL="182563" indent="-182563">
              <a:lnSpc>
                <a:spcPct val="105000"/>
              </a:lnSpc>
              <a:spcBef>
                <a:spcPts val="0"/>
              </a:spcBef>
            </a:pPr>
            <a:r>
              <a:rPr lang="en-IN" dirty="0" smtClean="0"/>
              <a:t>Work in teams, communicate …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0064" y="4601655"/>
            <a:ext cx="7560568" cy="264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IN" sz="1200" i="1" dirty="0" smtClean="0">
                <a:solidFill>
                  <a:srgbClr val="00B050"/>
                </a:solidFill>
              </a:rPr>
              <a:t>(ABET, NGSS, NMEICT pedagogy project, Sheppard 2009, Pellegrino 2006…)</a:t>
            </a:r>
          </a:p>
        </p:txBody>
      </p:sp>
    </p:spTree>
    <p:extLst>
      <p:ext uri="{BB962C8B-B14F-4D97-AF65-F5344CB8AC3E}">
        <p14:creationId xmlns:p14="http://schemas.microsoft.com/office/powerpoint/2010/main" val="14043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sz="3600" dirty="0" smtClean="0"/>
              <a:t>Back to the LEAP model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173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sz="3000" dirty="0" smtClean="0"/>
              <a:t>The LEAP Model (</a:t>
            </a:r>
            <a:r>
              <a:rPr lang="en-IN" sz="3000" dirty="0" err="1" smtClean="0"/>
              <a:t>LEArning</a:t>
            </a:r>
            <a:r>
              <a:rPr lang="en-IN" sz="3000" dirty="0" smtClean="0"/>
              <a:t> of Practices)  </a:t>
            </a:r>
            <a:endParaRPr lang="en-IN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grpSp>
        <p:nvGrpSpPr>
          <p:cNvPr id="41" name="Group 40"/>
          <p:cNvGrpSpPr/>
          <p:nvPr/>
        </p:nvGrpSpPr>
        <p:grpSpPr>
          <a:xfrm>
            <a:off x="985058" y="1199400"/>
            <a:ext cx="2367742" cy="3353550"/>
            <a:chOff x="4109258" y="1123200"/>
            <a:chExt cx="2367742" cy="3353550"/>
          </a:xfrm>
        </p:grpSpPr>
        <p:sp>
          <p:nvSpPr>
            <p:cNvPr id="4" name="Parallelogram 3"/>
            <p:cNvSpPr/>
            <p:nvPr/>
          </p:nvSpPr>
          <p:spPr>
            <a:xfrm>
              <a:off x="4114800" y="1123200"/>
              <a:ext cx="2362200" cy="534150"/>
            </a:xfrm>
            <a:prstGeom prst="parallelogram">
              <a:avLst>
                <a:gd name="adj" fmla="val 94604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109258" y="1227951"/>
              <a:ext cx="2362200" cy="3248799"/>
              <a:chOff x="4109258" y="1227951"/>
              <a:chExt cx="2362200" cy="3248799"/>
            </a:xfrm>
          </p:grpSpPr>
          <p:sp>
            <p:nvSpPr>
              <p:cNvPr id="17" name="Parallelogram 16"/>
              <p:cNvSpPr/>
              <p:nvPr/>
            </p:nvSpPr>
            <p:spPr>
              <a:xfrm>
                <a:off x="4109258" y="2037600"/>
                <a:ext cx="2362200" cy="534150"/>
              </a:xfrm>
              <a:prstGeom prst="parallelogram">
                <a:avLst>
                  <a:gd name="adj" fmla="val 94604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Parallelogram 19"/>
              <p:cNvSpPr/>
              <p:nvPr/>
            </p:nvSpPr>
            <p:spPr>
              <a:xfrm>
                <a:off x="4109258" y="2952000"/>
                <a:ext cx="2362200" cy="534150"/>
              </a:xfrm>
              <a:prstGeom prst="parallelogram">
                <a:avLst>
                  <a:gd name="adj" fmla="val 94604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>
                <a:off x="4109258" y="3866400"/>
                <a:ext cx="2133600" cy="610350"/>
              </a:xfrm>
              <a:prstGeom prst="parallelogram">
                <a:avLst>
                  <a:gd name="adj" fmla="val 75792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V="1">
                <a:off x="4953000" y="34099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4953000" y="24955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953000" y="15811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5410200" y="34861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5410200" y="25717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5410200" y="1657350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4729940" y="1227951"/>
                <a:ext cx="1137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GENERALIZE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653740" y="2190750"/>
                <a:ext cx="1137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SYNTHESIZE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653740" y="3056751"/>
                <a:ext cx="1061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EVALUATE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53740" y="4047351"/>
                <a:ext cx="1061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chemeClr val="accent5"/>
                    </a:solidFill>
                  </a:rPr>
                  <a:t>EXECUTE</a:t>
                </a:r>
                <a:endParaRPr lang="en-IN" sz="1400" b="1" dirty="0">
                  <a:solidFill>
                    <a:schemeClr val="accent5"/>
                  </a:solidFill>
                </a:endParaRPr>
              </a:p>
            </p:txBody>
          </p:sp>
        </p:grpSp>
      </p:grpSp>
      <p:cxnSp>
        <p:nvCxnSpPr>
          <p:cNvPr id="43" name="Straight Arrow Connector 42"/>
          <p:cNvCxnSpPr/>
          <p:nvPr/>
        </p:nvCxnSpPr>
        <p:spPr>
          <a:xfrm flipV="1">
            <a:off x="457200" y="1428750"/>
            <a:ext cx="0" cy="31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" y="4552950"/>
            <a:ext cx="99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concrete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152400" y="1123950"/>
            <a:ext cx="99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abstract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072342" y="3635574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0652" y="1806773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100652" y="2721173"/>
            <a:ext cx="72814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IN" sz="1400" dirty="0" smtClean="0"/>
              <a:t>monitor</a:t>
            </a:r>
            <a:endParaRPr lang="en-IN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19852" y="18067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319852" y="27211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286000" y="3559373"/>
            <a:ext cx="72814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sz="1400" dirty="0" smtClean="0"/>
              <a:t>control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4480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42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sz="3000" dirty="0" smtClean="0"/>
              <a:t>The LEAP Model (</a:t>
            </a:r>
            <a:r>
              <a:rPr lang="en-IN" sz="3000" dirty="0" err="1" smtClean="0"/>
              <a:t>LEArning</a:t>
            </a:r>
            <a:r>
              <a:rPr lang="en-IN" sz="3000" dirty="0" smtClean="0"/>
              <a:t> of Practices)  </a:t>
            </a:r>
            <a:endParaRPr lang="en-IN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43500" y="3987178"/>
            <a:ext cx="4214700" cy="520398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Do this task.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43500" y="3001121"/>
            <a:ext cx="4443300" cy="685800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Evaluate: does your answer make sense?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43499" y="1990883"/>
            <a:ext cx="3876765" cy="685800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How did you solve this problem?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43499" y="1146488"/>
            <a:ext cx="4057993" cy="685800"/>
          </a:xfrm>
          <a:prstGeom prst="rect">
            <a:avLst/>
          </a:prstGeom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How will you solve the next problem?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1138477"/>
            <a:ext cx="3743590" cy="3795473"/>
            <a:chOff x="66410" y="1047750"/>
            <a:chExt cx="3743590" cy="37954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38" y="1123200"/>
              <a:ext cx="2869362" cy="338437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6410" y="1047750"/>
              <a:ext cx="1228990" cy="3795473"/>
              <a:chOff x="66410" y="1047750"/>
              <a:chExt cx="1228990" cy="37954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6410" y="1047750"/>
                <a:ext cx="1228990" cy="3795473"/>
                <a:chOff x="66410" y="1047750"/>
                <a:chExt cx="1228990" cy="3795473"/>
              </a:xfrm>
            </p:grpSpPr>
            <p:sp>
              <p:nvSpPr>
                <p:cNvPr id="6" name="Content Placeholder 2"/>
                <p:cNvSpPr txBox="1">
                  <a:spLocks/>
                </p:cNvSpPr>
                <p:nvPr/>
              </p:nvSpPr>
              <p:spPr>
                <a:xfrm>
                  <a:off x="66410" y="4522985"/>
                  <a:ext cx="1143000" cy="320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 marL="268288" indent="-268288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36575" indent="-268288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Calibri" panose="020F0502020204030204" pitchFamily="34" charset="0"/>
                    <a:buChar char="⁻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9138" indent="-17621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Arial" panose="020B0604020202020204" pitchFamily="34" charset="0"/>
                    <a:buChar char="•"/>
                    <a:tabLst>
                      <a:tab pos="719138" algn="l"/>
                    </a:tabLst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1800" dirty="0" smtClean="0"/>
                    <a:t>concrete</a:t>
                  </a:r>
                </a:p>
              </p:txBody>
            </p:sp>
            <p:sp>
              <p:nvSpPr>
                <p:cNvPr id="14" name="Content Placeholder 2"/>
                <p:cNvSpPr txBox="1">
                  <a:spLocks/>
                </p:cNvSpPr>
                <p:nvPr/>
              </p:nvSpPr>
              <p:spPr>
                <a:xfrm>
                  <a:off x="152400" y="1047750"/>
                  <a:ext cx="1143000" cy="320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lvl1pPr marL="268288" indent="-268288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36575" indent="-268288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Calibri" panose="020F0502020204030204" pitchFamily="34" charset="0"/>
                    <a:buChar char="⁻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9138" indent="-17621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SzPct val="75000"/>
                    <a:buFont typeface="Arial" panose="020B0604020202020204" pitchFamily="34" charset="0"/>
                    <a:buChar char="•"/>
                    <a:tabLst>
                      <a:tab pos="719138" algn="l"/>
                    </a:tabLst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1800" dirty="0" smtClean="0"/>
                    <a:t>abstract</a:t>
                  </a:r>
                </a:p>
              </p:txBody>
            </p:sp>
          </p:grpSp>
          <p:cxnSp>
            <p:nvCxnSpPr>
              <p:cNvPr id="15" name="Straight Arrow Connector 14"/>
              <p:cNvCxnSpPr>
                <a:stCxn id="6" idx="0"/>
              </p:cNvCxnSpPr>
              <p:nvPr/>
            </p:nvCxnSpPr>
            <p:spPr>
              <a:xfrm flipV="1">
                <a:off x="637910" y="1352550"/>
                <a:ext cx="0" cy="3170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32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7600" y="1047750"/>
            <a:ext cx="7798200" cy="3582150"/>
          </a:xfrm>
        </p:spPr>
        <p:txBody>
          <a:bodyPr/>
          <a:lstStyle/>
          <a:p>
            <a:pPr marL="76200" lvl="0" indent="0">
              <a:spcBef>
                <a:spcPts val="300"/>
              </a:spcBef>
              <a:buClr>
                <a:srgbClr val="000000"/>
              </a:buClr>
              <a:buSzPts val="2400"/>
              <a:buNone/>
            </a:pPr>
            <a:r>
              <a:rPr lang="en-US" dirty="0" smtClean="0">
                <a:solidFill>
                  <a:srgbClr val="000000"/>
                </a:solidFill>
              </a:rPr>
              <a:t>Use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LEAP </a:t>
            </a:r>
            <a:r>
              <a:rPr lang="en-US" dirty="0">
                <a:solidFill>
                  <a:srgbClr val="000000"/>
                </a:solidFill>
              </a:rPr>
              <a:t>framework to design the learning experience: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00"/>
                </a:solidFill>
              </a:rPr>
              <a:t>Make learners do tasks at progressively higher levels of abstraction – </a:t>
            </a:r>
            <a:r>
              <a:rPr lang="en-US" dirty="0" smtClean="0">
                <a:solidFill>
                  <a:srgbClr val="000000"/>
                </a:solidFill>
              </a:rPr>
              <a:t>Execution, </a:t>
            </a:r>
            <a:r>
              <a:rPr lang="en-US" dirty="0">
                <a:solidFill>
                  <a:srgbClr val="000000"/>
                </a:solidFill>
              </a:rPr>
              <a:t>Evaluation, Synthesis, Abstraction.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00"/>
                </a:solidFill>
              </a:rPr>
              <a:t>Give meta-cognitive </a:t>
            </a:r>
            <a:r>
              <a:rPr lang="en-US" dirty="0" smtClean="0">
                <a:solidFill>
                  <a:srgbClr val="000000"/>
                </a:solidFill>
              </a:rPr>
              <a:t>prompts </a:t>
            </a:r>
            <a:r>
              <a:rPr lang="en-US" dirty="0">
                <a:solidFill>
                  <a:srgbClr val="000000"/>
                </a:solidFill>
              </a:rPr>
              <a:t>to take learners from one level to next.</a:t>
            </a:r>
            <a:endParaRPr lang="en-US" sz="2000" dirty="0">
              <a:solidFill>
                <a:srgbClr val="000000"/>
              </a:solidFill>
            </a:endParaRPr>
          </a:p>
          <a:p>
            <a:pPr marL="76200" lvl="0" indent="0">
              <a:spcBef>
                <a:spcPts val="1200"/>
              </a:spcBef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</a:rPr>
              <a:t>Provide scaffolds during learning: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00"/>
                </a:solidFill>
              </a:rPr>
              <a:t>Support learners to complete a task.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00"/>
                </a:solidFill>
              </a:rPr>
              <a:t>Provide constructive feedback frequently. </a:t>
            </a:r>
            <a:endParaRPr lang="en-US" sz="2000" dirty="0">
              <a:solidFill>
                <a:srgbClr val="000000"/>
              </a:solidFill>
            </a:endParaRPr>
          </a:p>
          <a:p>
            <a:pPr marL="76200" lvl="0" indent="0">
              <a:spcBef>
                <a:spcPts val="1200"/>
              </a:spcBef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</a:rPr>
              <a:t>Provide sufficient and diverse practice: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/>
              <a:t>Expand scope of problems from </a:t>
            </a:r>
            <a:r>
              <a:rPr lang="en-US" dirty="0">
                <a:solidFill>
                  <a:srgbClr val="000000"/>
                </a:solidFill>
              </a:rPr>
              <a:t>near areas to far areas.</a:t>
            </a:r>
          </a:p>
          <a:p>
            <a:pPr marL="914400" lvl="1" indent="-381000">
              <a:spcBef>
                <a:spcPts val="300"/>
              </a:spcBef>
              <a:buClr>
                <a:srgbClr val="000000"/>
              </a:buClr>
              <a:buSzPts val="2400"/>
            </a:pPr>
            <a:r>
              <a:rPr lang="en-US" dirty="0" smtClean="0">
                <a:solidFill>
                  <a:srgbClr val="000000"/>
                </a:solidFill>
              </a:rPr>
              <a:t>Gradually fade </a:t>
            </a:r>
            <a:r>
              <a:rPr lang="en-US" dirty="0">
                <a:solidFill>
                  <a:srgbClr val="000000"/>
                </a:solidFill>
              </a:rPr>
              <a:t>the scaffolds to make learners independent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620000" cy="466594"/>
          </a:xfrm>
        </p:spPr>
        <p:txBody>
          <a:bodyPr/>
          <a:lstStyle/>
          <a:p>
            <a:r>
              <a:rPr lang="en-US" sz="3000" dirty="0" smtClean="0"/>
              <a:t>If you are teaching a practice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46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44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4800" y="971550"/>
            <a:ext cx="3697007" cy="457200"/>
          </a:xfrm>
          <a:ln>
            <a:noFill/>
          </a:ln>
        </p:spPr>
        <p:txBody>
          <a:bodyPr/>
          <a:lstStyle/>
          <a:p>
            <a:pPr marL="76200" lvl="0" indent="0">
              <a:spcBef>
                <a:spcPts val="300"/>
              </a:spcBef>
              <a:buClr>
                <a:srgbClr val="000000"/>
              </a:buClr>
              <a:buSzPts val="2400"/>
              <a:buNone/>
            </a:pPr>
            <a:r>
              <a:rPr lang="en-US" i="1" dirty="0" smtClean="0">
                <a:solidFill>
                  <a:srgbClr val="000000"/>
                </a:solidFill>
              </a:rPr>
              <a:t>Standard route</a:t>
            </a:r>
            <a:r>
              <a:rPr lang="en-US" i="1" dirty="0">
                <a:solidFill>
                  <a:srgbClr val="000000"/>
                </a:solidFill>
              </a:rPr>
              <a:t>:</a:t>
            </a:r>
            <a:endParaRPr lang="en-US" i="1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620000" cy="466594"/>
          </a:xfrm>
        </p:spPr>
        <p:txBody>
          <a:bodyPr/>
          <a:lstStyle/>
          <a:p>
            <a:r>
              <a:rPr lang="en-US" sz="3000" dirty="0" smtClean="0"/>
              <a:t>How does LEAP help learners?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114550"/>
            <a:ext cx="2664000" cy="15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Ins="18000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UG: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Solve </a:t>
            </a:r>
            <a:r>
              <a:rPr lang="en-IN" sz="1600" dirty="0"/>
              <a:t>m</a:t>
            </a:r>
            <a:r>
              <a:rPr lang="en-IN" sz="1600" dirty="0" smtClean="0"/>
              <a:t>any back of chapter problems, some toy projects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Comfortable with execute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Use domain concepts in pieces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Practices are implicit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2114550"/>
            <a:ext cx="2819400" cy="15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Grad school / industry entry: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Do more projects, bigger, initially apprentice with seniors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Adept in concrete execution,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Start independently evaluating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/>
              <a:t>G</a:t>
            </a:r>
            <a:r>
              <a:rPr lang="en-IN" sz="1600" dirty="0" smtClean="0"/>
              <a:t>et familiar with abstraction  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2114550"/>
            <a:ext cx="2667000" cy="1537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PhD end, industry experience: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Formulate, plan and manage projects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Integrated domain &amp; practice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Strong in monitoring and control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48000" y="2653159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6000" y="2617410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5" y="1276350"/>
            <a:ext cx="838200" cy="83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26575" y="173355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………..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3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45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620000" cy="466594"/>
          </a:xfrm>
        </p:spPr>
        <p:txBody>
          <a:bodyPr/>
          <a:lstStyle/>
          <a:p>
            <a:r>
              <a:rPr lang="en-US" sz="3000" dirty="0" smtClean="0"/>
              <a:t>LEAP help learners leap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982727"/>
            <a:ext cx="2664000" cy="15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Ins="18000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UG: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Solve </a:t>
            </a:r>
            <a:r>
              <a:rPr lang="en-IN" sz="1600" dirty="0"/>
              <a:t>m</a:t>
            </a:r>
            <a:r>
              <a:rPr lang="en-IN" sz="1600" dirty="0" smtClean="0"/>
              <a:t>any back of chapter problems, some toy projects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Comfortable with execute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Use domain concepts in pieces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Practices are implicit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1982727"/>
            <a:ext cx="2819400" cy="15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Grad school / industry entry: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Do more projects, bigger, initially apprentice with seniors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Adept in concrete execution,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Start independently evaluating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/>
              <a:t>G</a:t>
            </a:r>
            <a:r>
              <a:rPr lang="en-IN" sz="1600" dirty="0" smtClean="0"/>
              <a:t>et familiar with abstraction  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982727"/>
            <a:ext cx="2667000" cy="1537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PhD end, industry experience: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Formulate, plan and manage projects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Integrated domain &amp; practice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Strong in monitoring and control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48000" y="2275353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6000" y="2239604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184" y="3992204"/>
            <a:ext cx="5929416" cy="10941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Make application of practice explicit at progressive levels of abstract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Support and show how domain concept is incorporated in practice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Scaffolds &amp; feedback to demo plan, monitor, control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sz="1600" dirty="0" smtClean="0"/>
              <a:t>Sufficient and diverse contexts of application (near to far) 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6800" y="3552387"/>
            <a:ext cx="261736" cy="4572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4" y="1152756"/>
            <a:ext cx="2263336" cy="7331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200150"/>
            <a:ext cx="13988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IN" i="1" dirty="0"/>
              <a:t>LEAP model </a:t>
            </a:r>
            <a:r>
              <a:rPr lang="en-IN" i="1" dirty="0" smtClean="0"/>
              <a:t> </a:t>
            </a:r>
            <a:endParaRPr lang="en-IN" i="1" dirty="0"/>
          </a:p>
        </p:txBody>
      </p:sp>
      <p:sp>
        <p:nvSpPr>
          <p:cNvPr id="15" name="Up Arrow 14"/>
          <p:cNvSpPr/>
          <p:nvPr/>
        </p:nvSpPr>
        <p:spPr>
          <a:xfrm rot="10800000">
            <a:off x="990600" y="1504950"/>
            <a:ext cx="228600" cy="457518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1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46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620000" cy="466594"/>
          </a:xfrm>
        </p:spPr>
        <p:txBody>
          <a:bodyPr/>
          <a:lstStyle/>
          <a:p>
            <a:r>
              <a:rPr lang="en-US" sz="3000" dirty="0" smtClean="0"/>
              <a:t>TEL environments for learning STEM practices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9" y="1047750"/>
            <a:ext cx="6842393" cy="4037012"/>
          </a:xfrm>
        </p:spPr>
      </p:pic>
    </p:spTree>
    <p:extLst>
      <p:ext uri="{BB962C8B-B14F-4D97-AF65-F5344CB8AC3E}">
        <p14:creationId xmlns:p14="http://schemas.microsoft.com/office/powerpoint/2010/main" val="24537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Contribute 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81000" y="1758950"/>
          <a:ext cx="8305800" cy="279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469482180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20363053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60803454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07207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3396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92127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06539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037078"/>
                  </a:ext>
                </a:extLst>
              </a:tr>
            </a:tbl>
          </a:graphicData>
        </a:graphic>
      </p:graphicFrame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71550"/>
            <a:ext cx="7620000" cy="4113212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457200" indent="-457200">
              <a:spcBef>
                <a:spcPts val="600"/>
              </a:spcBef>
              <a:buSzPct val="100000"/>
              <a:buAutoNum type="arabicParenR"/>
            </a:pPr>
            <a:r>
              <a:rPr lang="en-US" altLang="en-US" b="0" dirty="0" smtClean="0"/>
              <a:t>Identify a practice relevant in your domain / area of expertise. It should be something you want your students to develop. </a:t>
            </a:r>
          </a:p>
          <a:p>
            <a:pPr marL="457200" indent="-457200">
              <a:spcBef>
                <a:spcPts val="600"/>
              </a:spcBef>
              <a:buSzPct val="100000"/>
              <a:buFont typeface="Wingdings" panose="05000000000000000000" pitchFamily="2" charset="2"/>
              <a:buAutoNum type="arabicParenR"/>
            </a:pPr>
            <a:r>
              <a:rPr lang="en-US" altLang="en-US" b="0" dirty="0"/>
              <a:t>Think of a problem or question related to that practice. </a:t>
            </a:r>
            <a:endParaRPr lang="en-US" altLang="en-US" b="0" dirty="0" smtClean="0"/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en-US" b="0" dirty="0" smtClean="0">
                <a:solidFill>
                  <a:srgbClr val="0000FF"/>
                </a:solidFill>
              </a:rPr>
              <a:t>Email these to us </a:t>
            </a:r>
            <a:r>
              <a:rPr lang="en-US" altLang="en-US" b="0" dirty="0" smtClean="0">
                <a:solidFill>
                  <a:srgbClr val="0000FF"/>
                </a:solidFill>
                <a:sym typeface="Wingdings" panose="05000000000000000000" pitchFamily="2" charset="2"/>
              </a:rPr>
              <a:t> </a:t>
            </a:r>
          </a:p>
          <a:p>
            <a:pPr marL="457200" indent="-457200">
              <a:lnSpc>
                <a:spcPct val="105000"/>
              </a:lnSpc>
              <a:spcBef>
                <a:spcPts val="0"/>
              </a:spcBef>
              <a:buAutoNum type="arabicParenR"/>
            </a:pPr>
            <a:endParaRPr lang="en-US" altLang="en-US" b="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en-US" b="0" dirty="0" smtClean="0"/>
              <a:t>3) Going ahead - Imagine you have to teach it (for ex 2</a:t>
            </a:r>
            <a:r>
              <a:rPr lang="en-US" altLang="en-US" b="0" baseline="30000" dirty="0" smtClean="0"/>
              <a:t>nd</a:t>
            </a:r>
            <a:r>
              <a:rPr lang="en-US" altLang="en-US" b="0" dirty="0" smtClean="0"/>
              <a:t> / 3</a:t>
            </a:r>
            <a:r>
              <a:rPr lang="en-US" altLang="en-US" b="0" baseline="30000" dirty="0" smtClean="0"/>
              <a:t>rd</a:t>
            </a:r>
            <a:r>
              <a:rPr lang="en-US" altLang="en-US" b="0" dirty="0" smtClean="0"/>
              <a:t>yr </a:t>
            </a:r>
            <a:r>
              <a:rPr lang="en-US" altLang="en-US" b="0" dirty="0" err="1" smtClean="0"/>
              <a:t>Btech</a:t>
            </a:r>
            <a:r>
              <a:rPr lang="en-US" altLang="en-US" b="0" dirty="0" smtClean="0"/>
              <a:t>). </a:t>
            </a:r>
            <a:endParaRPr lang="en-US" altLang="en-US" b="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en-US" b="0" dirty="0" smtClean="0"/>
              <a:t>Apply the LEAP model and come up with associated tasks and prompts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400" b="0" dirty="0" smtClean="0"/>
              <a:t>Identify the key pieces or actions to apply that practice, - create Execute level tasks where something (</a:t>
            </a:r>
            <a:r>
              <a:rPr lang="en-US" altLang="en-US" sz="1400" b="0" dirty="0" err="1" smtClean="0"/>
              <a:t>eg</a:t>
            </a:r>
            <a:r>
              <a:rPr lang="en-US" altLang="en-US" sz="1400" b="0" dirty="0" smtClean="0"/>
              <a:t> a fig) is generated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400" b="0" dirty="0" smtClean="0"/>
              <a:t>Identify how one can check the goodness of the generated artefact – create Evaluate level tasks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400" b="0" dirty="0" smtClean="0"/>
              <a:t>Create Synthesize level tasks – ask students to integrate the pieces, and summarize how they solved the given problem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400" b="0" dirty="0" smtClean="0"/>
              <a:t>Come up with a different problem for the same practice and ask students how they will solve the new problem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400" b="0" dirty="0" smtClean="0"/>
              <a:t>Design prompts for students to monitor, control, plan</a:t>
            </a:r>
            <a:endParaRPr lang="en-US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5348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52800" y="2038350"/>
            <a:ext cx="2057400" cy="609599"/>
          </a:xfrm>
        </p:spPr>
        <p:txBody>
          <a:bodyPr/>
          <a:lstStyle/>
          <a:p>
            <a:pPr algn="l"/>
            <a:r>
              <a:rPr lang="en-US" sz="3200" b="0" dirty="0" smtClean="0"/>
              <a:t>Thank you!</a:t>
            </a:r>
            <a:endParaRPr lang="en-IN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48</a:t>
            </a:fld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1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49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7600" y="1047750"/>
            <a:ext cx="8089393" cy="3582150"/>
          </a:xfrm>
        </p:spPr>
        <p:txBody>
          <a:bodyPr/>
          <a:lstStyle/>
          <a:p>
            <a:pPr marL="419100" lvl="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(as is) For same topics, same problems: Go to our website or email me</a:t>
            </a:r>
          </a:p>
          <a:p>
            <a:pPr marL="419100" lvl="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~10 learning environments – </a:t>
            </a:r>
          </a:p>
          <a:p>
            <a:pPr marL="638175" lvl="1" indent="-285750">
              <a:spcBef>
                <a:spcPts val="300"/>
              </a:spcBef>
              <a:buClr>
                <a:srgbClr val="000000"/>
              </a:buClr>
              <a:buSzPts val="2400"/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micro-macro thinking in electronics, estimation for power problems, troubleshooting in computer networks, conceptual software design, evaluation of software design, expansion-reduction thinking in data structures question posing in data structures, hypothesis testing in genetics</a:t>
            </a:r>
          </a:p>
          <a:p>
            <a:pPr marL="41910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1910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Use our TEL environments for your topics </a:t>
            </a:r>
          </a:p>
          <a:p>
            <a:pPr marL="638175" lvl="1" indent="-285750">
              <a:spcBef>
                <a:spcPts val="300"/>
              </a:spcBef>
              <a:buClr>
                <a:srgbClr val="000000"/>
              </a:buClr>
              <a:buSzPts val="2400"/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Identify tasks at different levels of abstraction </a:t>
            </a:r>
          </a:p>
          <a:p>
            <a:pPr marL="638175" lvl="1" indent="-285750">
              <a:spcBef>
                <a:spcPts val="300"/>
              </a:spcBef>
              <a:buClr>
                <a:srgbClr val="000000"/>
              </a:buClr>
              <a:buSzPts val="2400"/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(may need to) create corresponding simulation </a:t>
            </a:r>
          </a:p>
          <a:p>
            <a:pPr marL="638175" lvl="1" indent="-285750">
              <a:spcBef>
                <a:spcPts val="300"/>
              </a:spcBef>
              <a:buClr>
                <a:srgbClr val="000000"/>
              </a:buClr>
              <a:buSzPts val="2400"/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Put tasks into TEL environments </a:t>
            </a:r>
          </a:p>
          <a:p>
            <a:pPr marL="352425" lvl="1" indent="0">
              <a:spcBef>
                <a:spcPts val="300"/>
              </a:spcBef>
              <a:buClr>
                <a:srgbClr val="000000"/>
              </a:buClr>
              <a:buSzPts val="2400"/>
              <a:buNone/>
            </a:pPr>
            <a:r>
              <a:rPr lang="en-US" dirty="0" smtClean="0">
                <a:solidFill>
                  <a:srgbClr val="000000"/>
                </a:solidFill>
              </a:rPr>
              <a:t>(email me if you want to do the above)</a:t>
            </a:r>
          </a:p>
          <a:p>
            <a:pPr marL="41910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52425" lvl="1" indent="0">
              <a:spcBef>
                <a:spcPts val="300"/>
              </a:spcBef>
              <a:buClr>
                <a:srgbClr val="000000"/>
              </a:buClr>
              <a:buSzPts val="240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419100" lvl="0" indent="-342900">
              <a:spcBef>
                <a:spcPts val="3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620000" cy="466594"/>
          </a:xfrm>
        </p:spPr>
        <p:txBody>
          <a:bodyPr/>
          <a:lstStyle/>
          <a:p>
            <a:r>
              <a:rPr lang="en-US" sz="3000" dirty="0"/>
              <a:t>T</a:t>
            </a:r>
            <a:r>
              <a:rPr lang="en-US" sz="3000" dirty="0" smtClean="0"/>
              <a:t>o use our TEL environments 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2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5</a:t>
            </a:fld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0" y="507083"/>
            <a:ext cx="7134000" cy="92166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 smtClean="0"/>
              <a:t>What do scientists &amp; engineers do in professional practice?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</a:pPr>
            <a:r>
              <a:rPr lang="en-US" altLang="en-US" dirty="0"/>
              <a:t> Integrate, apply concepts        </a:t>
            </a:r>
          </a:p>
          <a:p>
            <a:pPr marL="0" indent="0">
              <a:spcBef>
                <a:spcPts val="1200"/>
              </a:spcBef>
            </a:pPr>
            <a:r>
              <a:rPr lang="en-US" altLang="en-US" dirty="0"/>
              <a:t> Formulate questions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Solve complex, ill-defined problems 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Design systems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Create, test, refine models 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Multiple representations 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Design </a:t>
            </a:r>
            <a:r>
              <a:rPr lang="en-US" altLang="en-US" dirty="0" smtClean="0"/>
              <a:t>experiments </a:t>
            </a:r>
            <a:endParaRPr lang="en-US" altLang="en-US" dirty="0"/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</a:t>
            </a:r>
            <a:r>
              <a:rPr lang="en-US" altLang="en-US" dirty="0" smtClean="0"/>
              <a:t>Formulate and test hypotheses</a:t>
            </a:r>
            <a:endParaRPr lang="en-US" altLang="en-US" dirty="0"/>
          </a:p>
          <a:p>
            <a:pPr marL="0" indent="0">
              <a:lnSpc>
                <a:spcPct val="105000"/>
              </a:lnSpc>
              <a:spcBef>
                <a:spcPts val="0"/>
              </a:spcBef>
            </a:pPr>
            <a:r>
              <a:rPr lang="en-US" altLang="en-US" dirty="0"/>
              <a:t> Evaluate claims, designs, feasibility..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24400" y="4511970"/>
            <a:ext cx="3902968" cy="27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IN" sz="1200" i="1" dirty="0" smtClean="0">
                <a:solidFill>
                  <a:srgbClr val="00B050"/>
                </a:solidFill>
              </a:rPr>
              <a:t>(</a:t>
            </a:r>
            <a:r>
              <a:rPr lang="en-IN" sz="1200" i="1" dirty="0" err="1" smtClean="0">
                <a:solidFill>
                  <a:srgbClr val="00B050"/>
                </a:solidFill>
              </a:rPr>
              <a:t>Jonassen</a:t>
            </a:r>
            <a:r>
              <a:rPr lang="en-IN" sz="1200" i="1" dirty="0" smtClean="0">
                <a:solidFill>
                  <a:srgbClr val="00B050"/>
                </a:solidFill>
              </a:rPr>
              <a:t> 2000, Sheppard 2007, NRC 2012)</a:t>
            </a:r>
          </a:p>
        </p:txBody>
      </p:sp>
    </p:spTree>
    <p:extLst>
      <p:ext uri="{BB962C8B-B14F-4D97-AF65-F5344CB8AC3E}">
        <p14:creationId xmlns:p14="http://schemas.microsoft.com/office/powerpoint/2010/main" val="786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50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000" y="481078"/>
            <a:ext cx="7515000" cy="466594"/>
          </a:xfrm>
        </p:spPr>
        <p:txBody>
          <a:bodyPr/>
          <a:lstStyle/>
          <a:p>
            <a:r>
              <a:rPr lang="en-IN" dirty="0" smtClean="0"/>
              <a:t>Literature: Learning &amp; teaching of practices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SzTx/>
              <a:buNone/>
            </a:pPr>
            <a:r>
              <a:rPr lang="en-IN" altLang="en-US" dirty="0" smtClean="0">
                <a:latin typeface="+mj-lt"/>
              </a:rPr>
              <a:t>Science education research, Discipline-based education research, Engineering education research, </a:t>
            </a:r>
            <a:r>
              <a:rPr lang="en-IN" altLang="en-US" dirty="0">
                <a:latin typeface="+mj-lt"/>
              </a:rPr>
              <a:t>L</a:t>
            </a:r>
            <a:r>
              <a:rPr lang="en-IN" altLang="en-US" dirty="0" smtClean="0">
                <a:latin typeface="+mj-lt"/>
              </a:rPr>
              <a:t>earning sciences, Cog</a:t>
            </a:r>
          </a:p>
          <a:p>
            <a:pPr marL="0" indent="0">
              <a:buSzTx/>
              <a:buNone/>
            </a:pPr>
            <a:endParaRPr lang="en-IN" altLang="en-US" dirty="0" smtClean="0">
              <a:latin typeface="+mj-lt"/>
            </a:endParaRPr>
          </a:p>
          <a:p>
            <a:pPr>
              <a:buSzTx/>
            </a:pPr>
            <a:r>
              <a:rPr lang="en-IN" altLang="en-US" sz="1800" dirty="0" smtClean="0">
                <a:latin typeface="+mj-lt"/>
              </a:rPr>
              <a:t>Inquiry labs </a:t>
            </a:r>
            <a:r>
              <a:rPr lang="en-IN" altLang="en-US" sz="1200" dirty="0">
                <a:solidFill>
                  <a:srgbClr val="00B050"/>
                </a:solidFill>
                <a:latin typeface="+mj-lt"/>
              </a:rPr>
              <a:t>(</a:t>
            </a:r>
            <a:r>
              <a:rPr lang="en-IN" altLang="en-US" sz="1200" dirty="0" err="1">
                <a:solidFill>
                  <a:srgbClr val="00B050"/>
                </a:solidFill>
                <a:latin typeface="+mj-lt"/>
              </a:rPr>
              <a:t>Krajcik</a:t>
            </a:r>
            <a:r>
              <a:rPr lang="en-IN" altLang="en-US" sz="1200" dirty="0">
                <a:solidFill>
                  <a:srgbClr val="00B050"/>
                </a:solidFill>
                <a:latin typeface="+mj-lt"/>
              </a:rPr>
              <a:t> et al, 2001; </a:t>
            </a:r>
            <a:r>
              <a:rPr lang="en-IN" altLang="en-US" sz="1200" dirty="0" err="1">
                <a:solidFill>
                  <a:srgbClr val="00B050"/>
                </a:solidFill>
                <a:latin typeface="+mj-lt"/>
              </a:rPr>
              <a:t>Hofstein</a:t>
            </a:r>
            <a:r>
              <a:rPr lang="en-IN" altLang="en-US" sz="1200" dirty="0">
                <a:solidFill>
                  <a:srgbClr val="00B050"/>
                </a:solidFill>
                <a:latin typeface="+mj-lt"/>
              </a:rPr>
              <a:t> et al, 2005, </a:t>
            </a:r>
            <a:r>
              <a:rPr lang="en-IN" altLang="en-US" sz="1200" dirty="0" err="1">
                <a:solidFill>
                  <a:srgbClr val="00B050"/>
                </a:solidFill>
                <a:latin typeface="+mj-lt"/>
              </a:rPr>
              <a:t>Hofstein</a:t>
            </a:r>
            <a:r>
              <a:rPr lang="en-IN" altLang="en-US" sz="1200" dirty="0">
                <a:solidFill>
                  <a:srgbClr val="00B050"/>
                </a:solidFill>
                <a:latin typeface="+mj-lt"/>
              </a:rPr>
              <a:t> &amp; </a:t>
            </a:r>
            <a:r>
              <a:rPr lang="en-IN" altLang="en-US" sz="1200" dirty="0" err="1">
                <a:solidFill>
                  <a:srgbClr val="00B050"/>
                </a:solidFill>
                <a:latin typeface="+mj-lt"/>
              </a:rPr>
              <a:t>Mamlok-Naaman</a:t>
            </a:r>
            <a:r>
              <a:rPr lang="en-IN" altLang="en-US" sz="1200" dirty="0">
                <a:solidFill>
                  <a:srgbClr val="00B050"/>
                </a:solidFill>
                <a:latin typeface="+mj-lt"/>
              </a:rPr>
              <a:t>, </a:t>
            </a:r>
            <a:r>
              <a:rPr lang="en-IN" altLang="en-US" sz="1200" dirty="0" smtClean="0">
                <a:solidFill>
                  <a:srgbClr val="00B050"/>
                </a:solidFill>
                <a:latin typeface="+mj-lt"/>
              </a:rPr>
              <a:t>2007 and many more)</a:t>
            </a:r>
            <a:endParaRPr lang="en-US" altLang="en-US" dirty="0" smtClean="0">
              <a:latin typeface="+mj-lt"/>
            </a:endParaRPr>
          </a:p>
          <a:p>
            <a:pPr>
              <a:buSzTx/>
            </a:pPr>
            <a:r>
              <a:rPr lang="en-US" altLang="en-US" sz="1800" dirty="0" smtClean="0">
                <a:latin typeface="+mj-lt"/>
              </a:rPr>
              <a:t>Integrated courses </a:t>
            </a:r>
            <a:r>
              <a:rPr lang="en-US" altLang="en-US" sz="1800" dirty="0">
                <a:latin typeface="+mj-lt"/>
              </a:rPr>
              <a:t>with </a:t>
            </a:r>
            <a:r>
              <a:rPr lang="en-US" altLang="en-US" sz="1800" dirty="0" smtClean="0">
                <a:latin typeface="+mj-lt"/>
              </a:rPr>
              <a:t>scientific abilities at the core (</a:t>
            </a:r>
            <a:r>
              <a:rPr lang="en-US" altLang="en-US" sz="1800" dirty="0" err="1" smtClean="0">
                <a:latin typeface="+mj-lt"/>
              </a:rPr>
              <a:t>expt</a:t>
            </a:r>
            <a:r>
              <a:rPr lang="en-US" altLang="en-US" sz="1800" dirty="0" smtClean="0">
                <a:latin typeface="+mj-lt"/>
              </a:rPr>
              <a:t> design, multiple representation)  </a:t>
            </a:r>
            <a:r>
              <a:rPr lang="en-US" altLang="en-US" sz="1200" dirty="0" smtClean="0">
                <a:solidFill>
                  <a:srgbClr val="00B050"/>
                </a:solidFill>
                <a:latin typeface="+mj-lt"/>
              </a:rPr>
              <a:t>(</a:t>
            </a:r>
            <a:r>
              <a:rPr lang="en-US" altLang="en-US" sz="1200" dirty="0" err="1" smtClean="0">
                <a:solidFill>
                  <a:srgbClr val="00B050"/>
                </a:solidFill>
                <a:latin typeface="+mj-lt"/>
              </a:rPr>
              <a:t>Etkina</a:t>
            </a:r>
            <a:r>
              <a:rPr lang="en-US" altLang="en-US" sz="1200" dirty="0" smtClean="0">
                <a:solidFill>
                  <a:srgbClr val="00B050"/>
                </a:solidFill>
                <a:latin typeface="+mj-lt"/>
              </a:rPr>
              <a:t> …., SM, …et </a:t>
            </a:r>
            <a:r>
              <a:rPr lang="en-US" altLang="en-US" sz="1200" dirty="0">
                <a:solidFill>
                  <a:srgbClr val="00B050"/>
                </a:solidFill>
                <a:latin typeface="+mj-lt"/>
              </a:rPr>
              <a:t>al, 2006</a:t>
            </a:r>
            <a:r>
              <a:rPr lang="en-US" altLang="en-US" sz="1200" dirty="0" smtClean="0">
                <a:solidFill>
                  <a:srgbClr val="00B050"/>
                </a:solidFill>
                <a:latin typeface="+mj-lt"/>
              </a:rPr>
              <a:t>).</a:t>
            </a:r>
            <a:endParaRPr lang="fr-FR" dirty="0" smtClean="0"/>
          </a:p>
          <a:p>
            <a:pPr>
              <a:buSzTx/>
            </a:pPr>
            <a:r>
              <a:rPr lang="fr-FR" sz="1800" dirty="0" err="1" smtClean="0"/>
              <a:t>Iterative</a:t>
            </a:r>
            <a:r>
              <a:rPr lang="fr-FR" sz="1800" dirty="0" smtClean="0"/>
              <a:t> </a:t>
            </a:r>
            <a:r>
              <a:rPr lang="fr-FR" sz="1800" dirty="0" err="1" smtClean="0"/>
              <a:t>modeling</a:t>
            </a:r>
            <a:r>
              <a:rPr lang="fr-FR" sz="1800" dirty="0" smtClean="0"/>
              <a:t> for productive </a:t>
            </a:r>
            <a:r>
              <a:rPr lang="fr-FR" sz="1800" dirty="0" err="1"/>
              <a:t>disciplinary</a:t>
            </a:r>
            <a:r>
              <a:rPr lang="fr-FR" sz="1800" dirty="0"/>
              <a:t> engagement in </a:t>
            </a:r>
            <a:r>
              <a:rPr lang="fr-FR" sz="1800" dirty="0" err="1"/>
              <a:t>engg</a:t>
            </a:r>
            <a:r>
              <a:rPr lang="fr-FR" sz="1800" dirty="0"/>
              <a:t> </a:t>
            </a:r>
            <a:r>
              <a:rPr lang="fr-FR" sz="1800" dirty="0" smtClean="0"/>
              <a:t>design </a:t>
            </a:r>
            <a:r>
              <a:rPr lang="en-US" sz="1200" dirty="0" smtClean="0">
                <a:solidFill>
                  <a:srgbClr val="00B050"/>
                </a:solidFill>
              </a:rPr>
              <a:t>(</a:t>
            </a:r>
            <a:r>
              <a:rPr lang="en-US" sz="1200" dirty="0" err="1" smtClean="0">
                <a:solidFill>
                  <a:srgbClr val="00B050"/>
                </a:solidFill>
              </a:rPr>
              <a:t>Dasgupta</a:t>
            </a:r>
            <a:r>
              <a:rPr lang="en-US" altLang="en-US" sz="1200" dirty="0" smtClean="0">
                <a:solidFill>
                  <a:srgbClr val="00B050"/>
                </a:solidFill>
              </a:rPr>
              <a:t>, 2019).</a:t>
            </a:r>
            <a:endParaRPr lang="en-US" altLang="en-US" dirty="0">
              <a:latin typeface="+mj-lt"/>
            </a:endParaRPr>
          </a:p>
          <a:p>
            <a:pPr marL="0" lvl="0" indent="0">
              <a:buSzTx/>
              <a:buNone/>
            </a:pPr>
            <a:endParaRPr lang="en-US" altLang="en-US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8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51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3528" y="438150"/>
            <a:ext cx="7677472" cy="471291"/>
          </a:xfrm>
        </p:spPr>
        <p:txBody>
          <a:bodyPr/>
          <a:lstStyle/>
          <a:p>
            <a:r>
              <a:rPr lang="en-IN" sz="3000" dirty="0" smtClean="0"/>
              <a:t>Methodology: Design-based research</a:t>
            </a:r>
            <a:endParaRPr lang="en-IN" sz="3000" dirty="0"/>
          </a:p>
        </p:txBody>
      </p:sp>
      <p:sp>
        <p:nvSpPr>
          <p:cNvPr id="9" name="Rounded Rectangle 8"/>
          <p:cNvSpPr/>
          <p:nvPr/>
        </p:nvSpPr>
        <p:spPr>
          <a:xfrm>
            <a:off x="135955" y="2139844"/>
            <a:ext cx="1379151" cy="14401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Problem: Learning of thinking skill in STEM topic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2139" y="3050380"/>
            <a:ext cx="2088232" cy="10847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Analyze cognition of experts &amp; novices in applying thinking skill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39952" y="1614804"/>
            <a:ext cx="2088232" cy="25347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</a:rPr>
              <a:t>Conjecture learning pathway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Instantiate </a:t>
            </a:r>
            <a:r>
              <a:rPr lang="en-US" dirty="0" smtClean="0">
                <a:solidFill>
                  <a:schemeClr val="tx1"/>
                </a:solidFill>
              </a:rPr>
              <a:t>learning environment design - learning activities, supports, using technology affordances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79305" y="1614804"/>
            <a:ext cx="2376264" cy="13889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</a:rPr>
              <a:t>Test the design: Analyze data, interpret results.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u="sng" dirty="0" smtClean="0">
                <a:solidFill>
                  <a:schemeClr val="tx1"/>
                </a:solidFill>
              </a:rPr>
              <a:t>Is desired learning happening? 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05217" y="3291830"/>
            <a:ext cx="2376264" cy="16050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</a:rPr>
              <a:t>Build / Extend theory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</a:rPr>
              <a:t>What is the learning mechanism?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u="sng" dirty="0" smtClean="0">
                <a:solidFill>
                  <a:schemeClr val="tx1"/>
                </a:solidFill>
              </a:rPr>
              <a:t>How does design support learning?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92140" y="1635788"/>
            <a:ext cx="2083780" cy="13222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Literature: How to support learning of thinking skill? Of topic?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0989" y="934819"/>
            <a:ext cx="167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ANALYSIS &amp; EXPLORATION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47964" y="933020"/>
            <a:ext cx="165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DESIGN &amp; </a:t>
            </a:r>
          </a:p>
          <a:p>
            <a:r>
              <a:rPr lang="en-IN" b="1" dirty="0" smtClean="0"/>
              <a:t>DEVELOPMENT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35379" y="933019"/>
            <a:ext cx="136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EVALUATE &amp; </a:t>
            </a:r>
          </a:p>
          <a:p>
            <a:r>
              <a:rPr lang="en-IN" b="1" dirty="0" smtClean="0"/>
              <a:t>REFLECT</a:t>
            </a:r>
            <a:endParaRPr lang="en-IN" b="1" dirty="0"/>
          </a:p>
        </p:txBody>
      </p:sp>
      <p:cxnSp>
        <p:nvCxnSpPr>
          <p:cNvPr id="27" name="Straight Arrow Connector 26"/>
          <p:cNvCxnSpPr>
            <a:endCxn id="12" idx="1"/>
          </p:cNvCxnSpPr>
          <p:nvPr/>
        </p:nvCxnSpPr>
        <p:spPr>
          <a:xfrm>
            <a:off x="6228184" y="2283718"/>
            <a:ext cx="251121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>
            <a:off x="7667437" y="3003798"/>
            <a:ext cx="0" cy="2880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11" idx="2"/>
          </p:cNvCxnSpPr>
          <p:nvPr/>
        </p:nvCxnSpPr>
        <p:spPr>
          <a:xfrm rot="10800000">
            <a:off x="5184068" y="4149557"/>
            <a:ext cx="1323882" cy="322471"/>
          </a:xfrm>
          <a:prstGeom prst="bentConnector2">
            <a:avLst/>
          </a:prstGeom>
          <a:ln w="444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9" idx="2"/>
          </p:cNvCxnSpPr>
          <p:nvPr/>
        </p:nvCxnSpPr>
        <p:spPr>
          <a:xfrm rot="10800000">
            <a:off x="825531" y="3580004"/>
            <a:ext cx="5668096" cy="1111232"/>
          </a:xfrm>
          <a:prstGeom prst="bentConnector2">
            <a:avLst/>
          </a:prstGeom>
          <a:ln w="444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88831" y="2344125"/>
            <a:ext cx="251121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88831" y="3507854"/>
            <a:ext cx="251121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1"/>
          </p:cNvCxnSpPr>
          <p:nvPr/>
        </p:nvCxnSpPr>
        <p:spPr>
          <a:xfrm flipV="1">
            <a:off x="1515106" y="2296918"/>
            <a:ext cx="277034" cy="5548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3"/>
          </p:cNvCxnSpPr>
          <p:nvPr/>
        </p:nvCxnSpPr>
        <p:spPr>
          <a:xfrm>
            <a:off x="1515106" y="2859924"/>
            <a:ext cx="303260" cy="7431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7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481078"/>
            <a:ext cx="76630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What are </a:t>
            </a:r>
            <a:r>
              <a:rPr lang="en-IN" sz="3000" i="1" dirty="0" smtClean="0">
                <a:latin typeface="+mj-lt"/>
              </a:rPr>
              <a:t>practices</a:t>
            </a:r>
            <a:r>
              <a:rPr lang="en-IN" sz="3000" dirty="0" smtClean="0">
                <a:latin typeface="+mj-lt"/>
              </a:rPr>
              <a:t> ?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088182"/>
            <a:ext cx="7739264" cy="3312368"/>
          </a:xfrm>
          <a:ln>
            <a:noFill/>
          </a:ln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/>
              <a:t>“.. </a:t>
            </a:r>
            <a:r>
              <a:rPr lang="en-US" i="1" dirty="0"/>
              <a:t>behaviors </a:t>
            </a:r>
            <a:r>
              <a:rPr lang="en-US" i="1" dirty="0" smtClean="0"/>
              <a:t>and actions that </a:t>
            </a:r>
            <a:r>
              <a:rPr lang="en-US" i="1" dirty="0"/>
              <a:t>scientists engage in as they investigate </a:t>
            </a:r>
            <a:r>
              <a:rPr lang="en-US" i="1" dirty="0" smtClean="0"/>
              <a:t>and </a:t>
            </a:r>
            <a:r>
              <a:rPr lang="en-US" i="1" dirty="0"/>
              <a:t>build </a:t>
            </a:r>
            <a:r>
              <a:rPr lang="en-US" i="1" dirty="0" smtClean="0"/>
              <a:t>theories about </a:t>
            </a:r>
            <a:r>
              <a:rPr lang="en-US" i="1" dirty="0"/>
              <a:t>the natural </a:t>
            </a:r>
            <a:r>
              <a:rPr lang="en-US" i="1" dirty="0" smtClean="0"/>
              <a:t>world, </a:t>
            </a:r>
            <a:r>
              <a:rPr lang="en-US" i="1" dirty="0"/>
              <a:t>and </a:t>
            </a:r>
            <a:r>
              <a:rPr lang="en-US" i="1" dirty="0" smtClean="0"/>
              <a:t>that </a:t>
            </a:r>
            <a:r>
              <a:rPr lang="en-US" i="1" dirty="0"/>
              <a:t>engineers use as they design and build models and </a:t>
            </a:r>
            <a:r>
              <a:rPr lang="en-US" i="1" dirty="0" smtClean="0"/>
              <a:t>systems”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00B050"/>
                </a:solidFill>
                <a:cs typeface="Calibri"/>
                <a:sym typeface="Calibri"/>
              </a:rPr>
              <a:t>					(Next Generation Science Standards, US</a:t>
            </a:r>
            <a:r>
              <a:rPr lang="en-US" sz="1400" i="1" dirty="0" smtClean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/>
              <a:t>Examples </a:t>
            </a:r>
            <a:r>
              <a:rPr lang="en-IN" dirty="0" smtClean="0"/>
              <a:t>–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hypothesis </a:t>
            </a:r>
            <a:r>
              <a:rPr lang="en-IN" dirty="0"/>
              <a:t>generation &amp; testing, data </a:t>
            </a:r>
            <a:r>
              <a:rPr lang="en-IN" dirty="0" smtClean="0"/>
              <a:t>representation and interpretation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design </a:t>
            </a:r>
            <a:r>
              <a:rPr lang="en-IN" dirty="0"/>
              <a:t>thinking, estimation, </a:t>
            </a:r>
            <a:r>
              <a:rPr lang="en-IN" dirty="0" smtClean="0"/>
              <a:t>troubleshooting, </a:t>
            </a:r>
            <a:r>
              <a:rPr lang="en-IN" dirty="0"/>
              <a:t>computational thinking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178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Examples of practices in your domains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8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8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481078"/>
            <a:ext cx="7663064" cy="466594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More about practices</a:t>
            </a:r>
            <a:endParaRPr lang="en-IN" sz="3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81000" y="1088182"/>
            <a:ext cx="7924800" cy="3312368"/>
          </a:xfrm>
          <a:ln>
            <a:noFill/>
          </a:ln>
        </p:spPr>
        <p:txBody>
          <a:bodyPr/>
          <a:lstStyle/>
          <a:p>
            <a:pPr marL="182563" indent="-182563">
              <a:spcBef>
                <a:spcPts val="1200"/>
              </a:spcBef>
            </a:pPr>
            <a:r>
              <a:rPr lang="en-IN" dirty="0" smtClean="0"/>
              <a:t>Require </a:t>
            </a:r>
            <a:r>
              <a:rPr lang="en-IN" dirty="0"/>
              <a:t>integration of domain knowledge and processes in specific </a:t>
            </a:r>
            <a:r>
              <a:rPr lang="en-IN" dirty="0" smtClean="0"/>
              <a:t>ways, for example: </a:t>
            </a:r>
          </a:p>
          <a:p>
            <a:pPr marL="182563" indent="-182563">
              <a:spcBef>
                <a:spcPts val="1200"/>
              </a:spcBef>
            </a:pPr>
            <a:r>
              <a:rPr lang="en-IN" dirty="0" smtClean="0"/>
              <a:t>Could have broader applicability, for example: estimation of other physical quantities (energy, weight …) </a:t>
            </a:r>
          </a:p>
          <a:p>
            <a:pPr marL="182563" indent="-182563">
              <a:spcBef>
                <a:spcPts val="1200"/>
              </a:spcBef>
            </a:pPr>
            <a:endParaRPr lang="en-IN" sz="1400" dirty="0"/>
          </a:p>
          <a:p>
            <a:pPr marL="182563" indent="-182563">
              <a:spcBef>
                <a:spcPts val="1200"/>
              </a:spcBef>
            </a:pPr>
            <a:r>
              <a:rPr lang="en-IN" dirty="0"/>
              <a:t>Alternate names : thinking skills, scientific habits of mind, trans-disciplinary habits, 21</a:t>
            </a:r>
            <a:r>
              <a:rPr lang="en-IN" baseline="30000" dirty="0"/>
              <a:t>st</a:t>
            </a:r>
            <a:r>
              <a:rPr lang="en-IN" dirty="0"/>
              <a:t> century skills, ….</a:t>
            </a:r>
          </a:p>
          <a:p>
            <a:pPr marL="182563" indent="-182563">
              <a:spcBef>
                <a:spcPts val="1200"/>
              </a:spcBef>
            </a:pP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39552" y="4400550"/>
            <a:ext cx="7244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i="1" dirty="0" smtClean="0">
                <a:solidFill>
                  <a:srgbClr val="00B050"/>
                </a:solidFill>
              </a:rPr>
              <a:t> (Pellegrino </a:t>
            </a:r>
            <a:r>
              <a:rPr lang="en-IN" sz="1400" i="1" dirty="0">
                <a:solidFill>
                  <a:srgbClr val="00B050"/>
                </a:solidFill>
              </a:rPr>
              <a:t>&amp; Hilton, </a:t>
            </a:r>
            <a:r>
              <a:rPr lang="en-IN" sz="1400" i="1" dirty="0" smtClean="0">
                <a:solidFill>
                  <a:srgbClr val="00B050"/>
                </a:solidFill>
              </a:rPr>
              <a:t>2012</a:t>
            </a:r>
            <a:r>
              <a:rPr lang="en-IN" sz="1400" i="1" dirty="0">
                <a:solidFill>
                  <a:srgbClr val="00B050"/>
                </a:solidFill>
              </a:rPr>
              <a:t>; National Research Council, </a:t>
            </a:r>
            <a:r>
              <a:rPr lang="en-IN" sz="1400" i="1" dirty="0" smtClean="0">
                <a:solidFill>
                  <a:srgbClr val="00B050"/>
                </a:solidFill>
              </a:rPr>
              <a:t>2012; </a:t>
            </a:r>
            <a:r>
              <a:rPr lang="en-US" sz="1400" i="1" dirty="0" smtClean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Mishra</a:t>
            </a:r>
            <a:r>
              <a:rPr lang="en-US" sz="1400" i="1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, Koehler &amp; </a:t>
            </a:r>
            <a:r>
              <a:rPr lang="en-US" sz="1400" i="1" dirty="0" err="1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Henrikson</a:t>
            </a:r>
            <a:r>
              <a:rPr lang="en-US" sz="1400" i="1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1400" i="1" dirty="0" smtClean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2011)</a:t>
            </a:r>
            <a:endParaRPr lang="en-IN" sz="14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7600" y="1123200"/>
            <a:ext cx="7315200" cy="3124950"/>
          </a:xfrm>
        </p:spPr>
        <p:txBody>
          <a:bodyPr/>
          <a:lstStyle/>
          <a:p>
            <a:pPr marL="0" indent="0">
              <a:buNone/>
            </a:pPr>
            <a:r>
              <a:rPr lang="en-IN" b="0" i="1" dirty="0" smtClean="0"/>
              <a:t>Student: </a:t>
            </a:r>
            <a:r>
              <a:rPr lang="en-IN" b="0" i="1" dirty="0"/>
              <a:t>“I </a:t>
            </a:r>
            <a:r>
              <a:rPr lang="en-IN" b="0" i="1" dirty="0" smtClean="0"/>
              <a:t>studied/know </a:t>
            </a:r>
            <a:r>
              <a:rPr lang="en-IN" b="0" i="1" dirty="0"/>
              <a:t>the concept really well, it’s just that I cannot solve this problem” </a:t>
            </a:r>
          </a:p>
          <a:p>
            <a:pPr marL="0" indent="0">
              <a:buNone/>
            </a:pPr>
            <a:endParaRPr lang="en-IN" b="0" i="1" dirty="0"/>
          </a:p>
          <a:p>
            <a:pPr marL="0" indent="0">
              <a:buNone/>
            </a:pPr>
            <a:r>
              <a:rPr lang="en-IN" b="0" i="1" dirty="0" smtClean="0"/>
              <a:t>Teacher: “I showed students N examples of how to apply it, but few could apply it in a different context on the test”</a:t>
            </a:r>
          </a:p>
          <a:p>
            <a:pPr marL="0" indent="0">
              <a:buNone/>
            </a:pPr>
            <a:endParaRPr lang="en-IN" b="0" i="1" dirty="0"/>
          </a:p>
          <a:p>
            <a:pPr marL="0" indent="0">
              <a:buNone/>
            </a:pPr>
            <a:r>
              <a:rPr lang="en-IN" b="0" i="1" dirty="0" smtClean="0"/>
              <a:t>Employer / industry / McKinsey report: </a:t>
            </a:r>
          </a:p>
          <a:p>
            <a:pPr marL="0" indent="0">
              <a:buNone/>
            </a:pPr>
            <a:r>
              <a:rPr lang="en-IN" b="0" i="1" dirty="0" smtClean="0"/>
              <a:t>“</a:t>
            </a:r>
            <a:r>
              <a:rPr lang="en-IN" b="0" i="1" dirty="0"/>
              <a:t>Most engineering graduates don’t have the necessary skills and we have to retrain most entry level candidates”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4800" y="476250"/>
            <a:ext cx="7620000" cy="476250"/>
          </a:xfrm>
        </p:spPr>
        <p:txBody>
          <a:bodyPr/>
          <a:lstStyle/>
          <a:p>
            <a:r>
              <a:rPr lang="en-IN" dirty="0" smtClean="0"/>
              <a:t>Raise your hand if you have heard any below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May 8,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4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TW_ColorPencils</Template>
  <TotalTime>15900</TotalTime>
  <Words>2696</Words>
  <Application>Microsoft Office PowerPoint</Application>
  <PresentationFormat>On-screen Show (16:9)</PresentationFormat>
  <Paragraphs>464</Paragraphs>
  <Slides>51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PMingLiU</vt:lpstr>
      <vt:lpstr>Roboto</vt:lpstr>
      <vt:lpstr>Symbol</vt:lpstr>
      <vt:lpstr>Wingdings</vt:lpstr>
      <vt:lpstr>Master layout</vt:lpstr>
      <vt:lpstr>Going beyond concepts:  Nurturing practices in science &amp; engg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Aakash</dc:creator>
  <cp:lastModifiedBy>Sahana Murthy</cp:lastModifiedBy>
  <cp:revision>782</cp:revision>
  <dcterms:created xsi:type="dcterms:W3CDTF">2017-09-18T06:50:29Z</dcterms:created>
  <dcterms:modified xsi:type="dcterms:W3CDTF">2020-05-08T08:42:21Z</dcterms:modified>
</cp:coreProperties>
</file>